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82" r:id="rId5"/>
    <p:sldId id="299" r:id="rId6"/>
    <p:sldId id="263" r:id="rId7"/>
    <p:sldId id="285" r:id="rId8"/>
    <p:sldId id="290" r:id="rId9"/>
    <p:sldId id="291" r:id="rId10"/>
    <p:sldId id="292" r:id="rId11"/>
    <p:sldId id="293" r:id="rId12"/>
    <p:sldId id="287" r:id="rId13"/>
    <p:sldId id="294" r:id="rId14"/>
    <p:sldId id="289" r:id="rId15"/>
    <p:sldId id="295" r:id="rId16"/>
    <p:sldId id="297" r:id="rId17"/>
    <p:sldId id="286" r:id="rId18"/>
    <p:sldId id="284" r:id="rId19"/>
    <p:sldId id="283" r:id="rId20"/>
    <p:sldId id="277" r:id="rId21"/>
    <p:sldId id="28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846F4E-B4D3-4F47-BD8F-8E53EE5E6BE6}">
          <p14:sldIdLst>
            <p14:sldId id="282"/>
          </p14:sldIdLst>
        </p14:section>
        <p14:section name="Untitled Section" id="{CAE840D8-061D-412C-BEEE-25A68E881B19}">
          <p14:sldIdLst>
            <p14:sldId id="299"/>
            <p14:sldId id="263"/>
            <p14:sldId id="285"/>
            <p14:sldId id="290"/>
            <p14:sldId id="291"/>
            <p14:sldId id="292"/>
            <p14:sldId id="293"/>
            <p14:sldId id="287"/>
            <p14:sldId id="294"/>
            <p14:sldId id="289"/>
            <p14:sldId id="295"/>
            <p14:sldId id="297"/>
            <p14:sldId id="286"/>
            <p14:sldId id="284"/>
            <p14:sldId id="283"/>
            <p14:sldId id="277"/>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James Paradiso" initials="JP" lastIdx="2" clrIdx="2">
    <p:extLst>
      <p:ext uri="{19B8F6BF-5375-455C-9EA6-DF929625EA0E}">
        <p15:presenceInfo xmlns:p15="http://schemas.microsoft.com/office/powerpoint/2012/main" userId="S::ja306314@ucf.edu::6b3b182a-20ba-4bdd-a564-b0752b0358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FCC66"/>
    <a:srgbClr val="FDFC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07" autoAdjust="0"/>
  </p:normalViewPr>
  <p:slideViewPr>
    <p:cSldViewPr snapToGrid="0">
      <p:cViewPr varScale="1">
        <p:scale>
          <a:sx n="107" d="100"/>
          <a:sy n="107" d="100"/>
        </p:scale>
        <p:origin x="138" y="168"/>
      </p:cViewPr>
      <p:guideLst/>
    </p:cSldViewPr>
  </p:slideViewPr>
  <p:outlineViewPr>
    <p:cViewPr>
      <p:scale>
        <a:sx n="33" d="100"/>
        <a:sy n="33" d="100"/>
      </p:scale>
      <p:origin x="0" y="-21342"/>
    </p:cViewPr>
  </p:outlineViewPr>
  <p:notesTextViewPr>
    <p:cViewPr>
      <p:scale>
        <a:sx n="1" d="1"/>
        <a:sy n="1" d="1"/>
      </p:scale>
      <p:origin x="0" y="0"/>
    </p:cViewPr>
  </p:notesTextViewPr>
  <p:notesViewPr>
    <p:cSldViewPr snapToGrid="0">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4F2345-EC98-4DA1-BEDE-E9556247556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CC33E638-B8D4-466B-AD53-47551EDA16C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D51EFA-6533-45C3-8394-23FFC04F750D}" type="datetimeFigureOut">
              <a:rPr lang="en-US" smtClean="0"/>
              <a:t>8/27/2021</a:t>
            </a:fld>
            <a:endParaRPr lang="en-US" dirty="0"/>
          </a:p>
        </p:txBody>
      </p:sp>
      <p:sp>
        <p:nvSpPr>
          <p:cNvPr id="4" name="Footer Placeholder 3">
            <a:extLst>
              <a:ext uri="{FF2B5EF4-FFF2-40B4-BE49-F238E27FC236}">
                <a16:creationId xmlns:a16="http://schemas.microsoft.com/office/drawing/2014/main" id="{C2889FA8-6777-4B9D-A1A9-C7DBF5FEA9B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04C72C3-43D9-4379-9293-03F53C8488E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A9E2DD4-2E30-4434-A427-2EC50491079F}" type="slidenum">
              <a:rPr lang="en-US" smtClean="0"/>
              <a:t>‹#›</a:t>
            </a:fld>
            <a:endParaRPr lang="en-US" dirty="0"/>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B4C180-10CF-422C-B717-65F1B78C7EB7}" type="datetimeFigureOut">
              <a:rPr lang="en-US" noProof="0" smtClean="0"/>
              <a:t>8/27/2021</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8375C1-7C5C-42A2-80F2-05631BB3764E}" type="slidenum">
              <a:rPr lang="en-US" noProof="0" smtClean="0"/>
              <a:t>‹#›</a:t>
            </a:fld>
            <a:endParaRPr lang="en-US" noProof="0" dirty="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1</a:t>
            </a:fld>
            <a:endParaRPr lang="en-US" noProof="0" dirty="0"/>
          </a:p>
        </p:txBody>
      </p:sp>
    </p:spTree>
    <p:extLst>
      <p:ext uri="{BB962C8B-B14F-4D97-AF65-F5344CB8AC3E}">
        <p14:creationId xmlns:p14="http://schemas.microsoft.com/office/powerpoint/2010/main" val="1798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3</a:t>
            </a:fld>
            <a:endParaRPr lang="en-US" noProof="0" dirty="0"/>
          </a:p>
        </p:txBody>
      </p:sp>
    </p:spTree>
    <p:extLst>
      <p:ext uri="{BB962C8B-B14F-4D97-AF65-F5344CB8AC3E}">
        <p14:creationId xmlns:p14="http://schemas.microsoft.com/office/powerpoint/2010/main" val="95255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4</a:t>
            </a:fld>
            <a:endParaRPr lang="en-US" noProof="0" dirty="0"/>
          </a:p>
        </p:txBody>
      </p:sp>
    </p:spTree>
    <p:extLst>
      <p:ext uri="{BB962C8B-B14F-4D97-AF65-F5344CB8AC3E}">
        <p14:creationId xmlns:p14="http://schemas.microsoft.com/office/powerpoint/2010/main" val="308932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15</a:t>
            </a:fld>
            <a:endParaRPr lang="en-US" noProof="0" dirty="0"/>
          </a:p>
        </p:txBody>
      </p:sp>
    </p:spTree>
    <p:extLst>
      <p:ext uri="{BB962C8B-B14F-4D97-AF65-F5344CB8AC3E}">
        <p14:creationId xmlns:p14="http://schemas.microsoft.com/office/powerpoint/2010/main" val="60762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17</a:t>
            </a:fld>
            <a:endParaRPr lang="en-US" noProof="0" dirty="0"/>
          </a:p>
        </p:txBody>
      </p:sp>
    </p:spTree>
    <p:extLst>
      <p:ext uri="{BB962C8B-B14F-4D97-AF65-F5344CB8AC3E}">
        <p14:creationId xmlns:p14="http://schemas.microsoft.com/office/powerpoint/2010/main" val="518005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3770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417595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89717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8" name="Straight Connector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3" name="Text Placeholder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4" name="Text Placeholder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Tree>
    <p:extLst>
      <p:ext uri="{BB962C8B-B14F-4D97-AF65-F5344CB8AC3E}">
        <p14:creationId xmlns:p14="http://schemas.microsoft.com/office/powerpoint/2010/main" val="96692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5021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405006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43614A35-31E3-40DA-85DD-07B207690717}"/>
              </a:ext>
            </a:extLst>
          </p:cNvPr>
          <p:cNvSpPr>
            <a:spLocks noGrp="1"/>
          </p:cNvSpPr>
          <p:nvPr>
            <p:ph type="ftr" sz="quarter" idx="10"/>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55309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160153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cxnSp>
        <p:nvCxnSpPr>
          <p:cNvPr id="8" name="Straight Arrow Connector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0" name="Text Placeholder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1" name="Text Placeholder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2" name="Text Placeholder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3" name="Text Placeholder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4" name="Text Placeholder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0" name="Text Placeholder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 name="Text Placeholder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anchor="t"/>
          <a:lstStyle>
            <a:lvl1pPr marL="0" indent="0" algn="ctr">
              <a:buNone/>
              <a:defRPr sz="1600"/>
            </a:lvl1pPr>
          </a:lstStyle>
          <a:p>
            <a:pPr lvl="0"/>
            <a:r>
              <a:rPr lang="en-US" noProof="0"/>
              <a:t>Item Title</a:t>
            </a:r>
          </a:p>
        </p:txBody>
      </p:sp>
      <p:sp>
        <p:nvSpPr>
          <p:cNvPr id="37" name="Text Placeholder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Tree>
    <p:extLst>
      <p:ext uri="{BB962C8B-B14F-4D97-AF65-F5344CB8AC3E}">
        <p14:creationId xmlns:p14="http://schemas.microsoft.com/office/powerpoint/2010/main" val="5291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11" name="Text Placeholder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8" name="Text Placeholder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1" name="Picture Placeholder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2" name="Text Placeholder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3" name="Text Placeholder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4" name="Text Placeholder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
        <p:nvSpPr>
          <p:cNvPr id="45" name="Picture Placeholder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Image Here</a:t>
            </a:r>
          </a:p>
        </p:txBody>
      </p:sp>
      <p:sp>
        <p:nvSpPr>
          <p:cNvPr id="46" name="Text Placeholder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anchor="b"/>
          <a:lstStyle>
            <a:lvl1pPr marL="0" indent="0" algn="l">
              <a:buFont typeface="Arial" panose="020B0604020202020204" pitchFamily="34" charset="0"/>
              <a:buNone/>
              <a:defRPr sz="2400"/>
            </a:lvl1pPr>
          </a:lstStyle>
          <a:p>
            <a:pPr lvl="0"/>
            <a:r>
              <a:rPr lang="en-US" noProof="0"/>
              <a:t>Name</a:t>
            </a:r>
          </a:p>
        </p:txBody>
      </p:sp>
      <p:sp>
        <p:nvSpPr>
          <p:cNvPr id="47" name="Text Placeholder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a:lstStyle>
            <a:lvl1pPr marL="0" indent="0" algn="l">
              <a:buNone/>
              <a:defRPr sz="1400">
                <a:solidFill>
                  <a:schemeClr val="tx1">
                    <a:lumMod val="50000"/>
                    <a:lumOff val="50000"/>
                  </a:schemeClr>
                </a:solidFill>
              </a:defRPr>
            </a:lvl1pPr>
          </a:lstStyle>
          <a:p>
            <a:pPr lvl="0"/>
            <a:r>
              <a:rPr lang="en-US" noProof="0"/>
              <a:t>Short Bio</a:t>
            </a:r>
          </a:p>
        </p:txBody>
      </p:sp>
      <p:sp>
        <p:nvSpPr>
          <p:cNvPr id="48" name="Text Placeholder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noProof="0"/>
              <a:t>Title</a:t>
            </a:r>
          </a:p>
        </p:txBody>
      </p:sp>
    </p:spTree>
    <p:extLst>
      <p:ext uri="{BB962C8B-B14F-4D97-AF65-F5344CB8AC3E}">
        <p14:creationId xmlns:p14="http://schemas.microsoft.com/office/powerpoint/2010/main" val="163894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34620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anchor="b"/>
          <a:lstStyle>
            <a:lvl1pPr algn="l">
              <a:defRPr sz="36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0128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5" name="Text Placeholder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43426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305928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82A4E56-DEE9-4FB2-89FF-0F12DB08ADCA}"/>
              </a:ext>
            </a:extLst>
          </p:cNvPr>
          <p:cNvSpPr>
            <a:spLocks noGrp="1"/>
          </p:cNvSpPr>
          <p:nvPr>
            <p:ph type="ftr" sz="quarter" idx="10"/>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Tree>
    <p:extLst>
      <p:ext uri="{BB962C8B-B14F-4D97-AF65-F5344CB8AC3E}">
        <p14:creationId xmlns:p14="http://schemas.microsoft.com/office/powerpoint/2010/main" val="176023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spTree>
    <p:extLst>
      <p:ext uri="{BB962C8B-B14F-4D97-AF65-F5344CB8AC3E}">
        <p14:creationId xmlns:p14="http://schemas.microsoft.com/office/powerpoint/2010/main" val="4100815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pic>
        <p:nvPicPr>
          <p:cNvPr id="8" name="Picture 7" descr="Screen of a cell phone&#10;&#10;Description generated with high confidence">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Picture 8" descr="Screen of a cell phone&#10;&#10;Description generated with high confidence">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Picture 9" descr="Screen of a cell phone&#10;&#10;Description generated with high confidence">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Mockup Name</a:t>
            </a:r>
          </a:p>
        </p:txBody>
      </p:sp>
      <p:sp>
        <p:nvSpPr>
          <p:cNvPr id="4" name="Picture Placeholder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7" name="Picture Placeholder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123012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 name="Text Placeholder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9" name="Text Placeholder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2" name="Text Placeholder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3" name="Text Placeholder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
        <p:nvSpPr>
          <p:cNvPr id="14" name="Text Placeholder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anchor="ctr"/>
          <a:lstStyle>
            <a:lvl1pPr marL="0" indent="0" algn="ctr">
              <a:buNone/>
              <a:defRPr i="0"/>
            </a:lvl1pPr>
          </a:lstStyle>
          <a:p>
            <a:pPr lvl="0"/>
            <a:r>
              <a:rPr lang="en-US" noProof="0"/>
              <a:t>Testimonial goes here</a:t>
            </a:r>
          </a:p>
        </p:txBody>
      </p:sp>
      <p:sp>
        <p:nvSpPr>
          <p:cNvPr id="15" name="Text Placeholder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anchor="t"/>
          <a:lstStyle>
            <a:lvl1pPr marL="0" indent="0" algn="r">
              <a:buFont typeface="Arial" panose="020B0604020202020204" pitchFamily="34" charset="0"/>
              <a:buNone/>
              <a:defRPr sz="1200">
                <a:solidFill>
                  <a:schemeClr val="tx1">
                    <a:lumMod val="75000"/>
                    <a:lumOff val="25000"/>
                  </a:schemeClr>
                </a:solidFill>
              </a:defRPr>
            </a:lvl1pPr>
          </a:lstStyle>
          <a:p>
            <a:pPr lvl="0"/>
            <a:r>
              <a:rPr lang="en-US" noProof="0"/>
              <a:t>Name and Title</a:t>
            </a:r>
          </a:p>
        </p:txBody>
      </p:sp>
    </p:spTree>
    <p:extLst>
      <p:ext uri="{BB962C8B-B14F-4D97-AF65-F5344CB8AC3E}">
        <p14:creationId xmlns:p14="http://schemas.microsoft.com/office/powerpoint/2010/main" val="2362715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310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418683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9675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87718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dirty="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dirty="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dirty="0"/>
              <a:t>Add a footer</a:t>
            </a:r>
          </a:p>
        </p:txBody>
      </p:sp>
    </p:spTree>
    <p:extLst>
      <p:ext uri="{BB962C8B-B14F-4D97-AF65-F5344CB8AC3E}">
        <p14:creationId xmlns:p14="http://schemas.microsoft.com/office/powerpoint/2010/main" val="14956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dirty="0"/>
              <a:t>Add a footer</a:t>
            </a:r>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342066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endParaRPr lang="en-US" noProof="0" dirty="0"/>
          </a:p>
        </p:txBody>
      </p:sp>
    </p:spTree>
    <p:extLst>
      <p:ext uri="{BB962C8B-B14F-4D97-AF65-F5344CB8AC3E}">
        <p14:creationId xmlns:p14="http://schemas.microsoft.com/office/powerpoint/2010/main" val="406483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54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304084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E857ED-B36A-4B8A-81C4-94389617E240}"/>
              </a:ext>
            </a:extLst>
          </p:cNvPr>
          <p:cNvPicPr>
            <a:picLocks noChangeAspect="1"/>
          </p:cNvPicPr>
          <p:nvPr userDrawn="1"/>
        </p:nvPicPr>
        <p:blipFill>
          <a:blip r:embed="rId3"/>
          <a:stretch>
            <a:fillRect/>
          </a:stretch>
        </p:blipFill>
        <p:spPr>
          <a:xfrm>
            <a:off x="663465" y="1007667"/>
            <a:ext cx="11528535" cy="5645385"/>
          </a:xfrm>
          <a:prstGeom prst="rect">
            <a:avLst/>
          </a:prstGeom>
        </p:spPr>
      </p:pic>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9" name="Text Placeholder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anchor="b"/>
          <a:lstStyle>
            <a:lvl1pPr marL="0" indent="0">
              <a:buNone/>
              <a:defRPr sz="3200">
                <a:solidFill>
                  <a:schemeClr val="tx1">
                    <a:lumMod val="75000"/>
                    <a:lumOff val="25000"/>
                  </a:schemeClr>
                </a:solidFill>
              </a:defRPr>
            </a:lvl1pPr>
          </a:lstStyle>
          <a:p>
            <a:pPr lvl="0"/>
            <a:r>
              <a:rPr lang="en-US" noProof="0"/>
              <a:t>Emphasized Text</a:t>
            </a:r>
          </a:p>
        </p:txBody>
      </p:sp>
      <p:sp>
        <p:nvSpPr>
          <p:cNvPr id="11" name="Picture Placeholder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4500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spTree>
    <p:extLst>
      <p:ext uri="{BB962C8B-B14F-4D97-AF65-F5344CB8AC3E}">
        <p14:creationId xmlns:p14="http://schemas.microsoft.com/office/powerpoint/2010/main" val="230680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fld id="{4B73C415-D670-4716-A5EC-CC4D52CA2BAC}" type="slidenum">
              <a:rPr lang="en-US" noProof="0" smtClean="0"/>
              <a:pPr/>
              <a:t>‹#›</a:t>
            </a:fld>
            <a:endParaRPr lang="en-US" noProof="0" dirty="0"/>
          </a:p>
        </p:txBody>
      </p:sp>
      <p:sp>
        <p:nvSpPr>
          <p:cNvPr id="7" name="Footer Placeholder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Box 12">
            <a:extLst>
              <a:ext uri="{FF2B5EF4-FFF2-40B4-BE49-F238E27FC236}">
                <a16:creationId xmlns:a16="http://schemas.microsoft.com/office/drawing/2014/main" id="{7C7EB16B-9FE5-4954-8D9A-47381E739BF5}"/>
              </a:ext>
            </a:extLst>
          </p:cNvPr>
          <p:cNvSpPr txBox="1"/>
          <p:nvPr userDrawn="1"/>
        </p:nvSpPr>
        <p:spPr>
          <a:xfrm>
            <a:off x="9529311" y="6365363"/>
            <a:ext cx="2047875" cy="429969"/>
          </a:xfrm>
          <a:prstGeom prst="rect">
            <a:avLst/>
          </a:prstGeom>
          <a:noFill/>
        </p:spPr>
        <p:txBody>
          <a:bodyPr wrap="square" lIns="0" tIns="0" rIns="0" bIns="0" rtlCol="0" anchor="ctr" anchorCtr="0">
            <a:noAutofit/>
          </a:bodyPr>
          <a:lstStyle/>
          <a:p>
            <a:pPr algn="r"/>
            <a:r>
              <a:rPr lang="en-US" sz="1200" b="0" noProof="0" dirty="0">
                <a:solidFill>
                  <a:schemeClr val="bg1">
                    <a:lumMod val="65000"/>
                  </a:schemeClr>
                </a:solidFill>
                <a:latin typeface="+mn-lt"/>
              </a:rPr>
              <a:t>NAME OR LOGO</a:t>
            </a:r>
          </a:p>
        </p:txBody>
      </p:sp>
    </p:spTree>
    <p:extLst>
      <p:ext uri="{BB962C8B-B14F-4D97-AF65-F5344CB8AC3E}">
        <p14:creationId xmlns:p14="http://schemas.microsoft.com/office/powerpoint/2010/main" val="22448780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57" r:id="rId4"/>
    <p:sldLayoutId id="2147483658" r:id="rId5"/>
    <p:sldLayoutId id="2147483659" r:id="rId6"/>
    <p:sldLayoutId id="2147483660" r:id="rId7"/>
    <p:sldLayoutId id="2147483661" r:id="rId8"/>
    <p:sldLayoutId id="2147483664" r:id="rId9"/>
    <p:sldLayoutId id="2147483665" r:id="rId10"/>
    <p:sldLayoutId id="2147483666" r:id="rId11"/>
    <p:sldLayoutId id="2147483667" r:id="rId12"/>
    <p:sldLayoutId id="2147483650" r:id="rId13"/>
    <p:sldLayoutId id="2147483652" r:id="rId14"/>
    <p:sldLayoutId id="2147483653" r:id="rId15"/>
    <p:sldLayoutId id="2147483668" r:id="rId16"/>
    <p:sldLayoutId id="2147483669" r:id="rId17"/>
    <p:sldLayoutId id="2147483671" r:id="rId18"/>
    <p:sldLayoutId id="2147483672" r:id="rId19"/>
    <p:sldLayoutId id="2147483654" r:id="rId20"/>
    <p:sldLayoutId id="2147483678" r:id="rId21"/>
    <p:sldLayoutId id="2147483655" r:id="rId22"/>
    <p:sldLayoutId id="2147483673" r:id="rId23"/>
    <p:sldLayoutId id="2147483674" r:id="rId24"/>
    <p:sldLayoutId id="2147483675" r:id="rId25"/>
    <p:sldLayoutId id="2147483676" r:id="rId26"/>
    <p:sldLayoutId id="2147483677" r:id="rId27"/>
    <p:sldLayoutId id="2147483679" r:id="rId28"/>
    <p:sldLayoutId id="2147483680" r:id="rId29"/>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hyperlink" Target="https://nam02.safelinks.protection.outlook.com/?url=https%3A%2F%2Fforms.office.com%2Fr%2FKVRcSqL2cy&amp;data=04%7C01%7CMelissa.Yopack%40ucf.edu%7C0ca6483bff9c4cdb1f8108d9696c7a49%7Cbb932f15ef3842ba91fcf3c59d5dd1f1%7C0%7C0%7C637656736885739263%7CUnknown%7CTWFpbGZsb3d8eyJWIjoiMC4wLjAwMDAiLCJQIjoiV2luMzIiLCJBTiI6Ik1haWwiLCJXVCI6Mn0%3D%7C1000&amp;sdata=AEADsYmi3nV55GOJFCyFDhrlBXXy0zmFxHGWxTHan%2BQ%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hyperlink" Target="https://digitallearning.ucf.edu/ilab/aim/first-da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igitallearning.ucf.edu/ilab/aim/" TargetMode="External"/><Relationship Id="rId2" Type="http://schemas.openxmlformats.org/officeDocument/2006/relationships/hyperlink" Target="mailto:Affordable@ucf.edu" TargetMode="Externa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undergrad.ucf.edu/faculty/textbook-adoption/"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sso.bncollege.com/bes-sp/bessso/saml/ucfedu/aip/log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Tnuv7X63y8"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portal.unesco.org/en/ev.php-URL_ID=49556&amp;URL_DO=DO_TOPIC&amp;URL_SECTION=201.html" TargetMode="External"/><Relationship Id="rId2" Type="http://schemas.openxmlformats.org/officeDocument/2006/relationships/hyperlink" Target="https://creativecommons.org/about/cclicenses/"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hyperlink" Target="https://pressbooks.online.ucf.edu/" TargetMode="External"/><Relationship Id="rId3" Type="http://schemas.openxmlformats.org/officeDocument/2006/relationships/hyperlink" Target="mailto:james.paradiso@ucf.edu" TargetMode="External"/><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hyperlink" Target="https://cdl.ucf.edu/teach/oer-practices/" TargetMode="External"/><Relationship Id="rId1" Type="http://schemas.openxmlformats.org/officeDocument/2006/relationships/slideLayout" Target="../slideLayouts/slideLayout21.xml"/><Relationship Id="rId6" Type="http://schemas.openxmlformats.org/officeDocument/2006/relationships/hyperlink" Target="https://materia.ucf.edu/" TargetMode="External"/><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hyperlink" Target="https://next.obojobo.ucf.edu/" TargetMode="Externa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Placeholder 6" descr="Two young girls looking at a laptop screen">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ctangle 27">
            <a:extLst>
              <a:ext uri="{FF2B5EF4-FFF2-40B4-BE49-F238E27FC236}">
                <a16:creationId xmlns:a16="http://schemas.microsoft.com/office/drawing/2014/main" id="{E93CFE69-79B0-440B-949E-DA17AD834A10}"/>
              </a:ext>
              <a:ext uri="{C183D7F6-B498-43B3-948B-1728B52AA6E4}">
                <adec:decorative xmlns:adec="http://schemas.microsoft.com/office/drawing/2017/decorative" val="1"/>
              </a:ext>
            </a:extLst>
          </p:cNvPr>
          <p:cNvSpPr/>
          <p:nvPr/>
        </p:nvSpPr>
        <p:spPr>
          <a:xfrm>
            <a:off x="6336000" y="0"/>
            <a:ext cx="397957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6539895" y="2377000"/>
            <a:ext cx="3775679" cy="2387600"/>
          </a:xfrm>
        </p:spPr>
        <p:txBody>
          <a:bodyPr/>
          <a:lstStyle/>
          <a:p>
            <a:pPr fontAlgn="base"/>
            <a:r>
              <a:rPr lang="en-US" sz="4800" b="1" dirty="0"/>
              <a:t>UCF COURSE MATERIALS ADOPTION PROCESS</a:t>
            </a:r>
            <a:br>
              <a:rPr lang="en-US" dirty="0"/>
            </a:br>
            <a:r>
              <a:rPr lang="en-US" dirty="0"/>
              <a:t> </a:t>
            </a:r>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6539896" y="4876800"/>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p:txBody>
          <a:bodyPr/>
          <a:lstStyle/>
          <a:p>
            <a:pPr fontAlgn="base"/>
            <a:r>
              <a:rPr lang="en-US" dirty="0"/>
              <a:t>Instructions on submitting adoptions through the Adoptions and Insights Portal (AIP)</a:t>
            </a:r>
          </a:p>
        </p:txBody>
      </p:sp>
    </p:spTree>
    <p:extLst>
      <p:ext uri="{BB962C8B-B14F-4D97-AF65-F5344CB8AC3E}">
        <p14:creationId xmlns:p14="http://schemas.microsoft.com/office/powerpoint/2010/main" val="294195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6D9C-060F-462B-B450-05DE13051B6B}"/>
              </a:ext>
            </a:extLst>
          </p:cNvPr>
          <p:cNvSpPr>
            <a:spLocks noGrp="1"/>
          </p:cNvSpPr>
          <p:nvPr>
            <p:ph type="title"/>
          </p:nvPr>
        </p:nvSpPr>
        <p:spPr/>
        <p:txBody>
          <a:bodyPr/>
          <a:lstStyle/>
          <a:p>
            <a:r>
              <a:rPr lang="en-US" dirty="0"/>
              <a:t>UCF Library Sourced Materials</a:t>
            </a:r>
          </a:p>
        </p:txBody>
      </p:sp>
      <p:sp>
        <p:nvSpPr>
          <p:cNvPr id="3" name="Content Placeholder 2">
            <a:extLst>
              <a:ext uri="{FF2B5EF4-FFF2-40B4-BE49-F238E27FC236}">
                <a16:creationId xmlns:a16="http://schemas.microsoft.com/office/drawing/2014/main" id="{188D28EE-F015-407C-A897-4FF4135F48AC}"/>
              </a:ext>
            </a:extLst>
          </p:cNvPr>
          <p:cNvSpPr>
            <a:spLocks noGrp="1"/>
          </p:cNvSpPr>
          <p:nvPr>
            <p:ph idx="1"/>
          </p:nvPr>
        </p:nvSpPr>
        <p:spPr>
          <a:xfrm>
            <a:off x="369116" y="1156448"/>
            <a:ext cx="4269996" cy="4922890"/>
          </a:xfrm>
        </p:spPr>
        <p:txBody>
          <a:bodyPr/>
          <a:lstStyle/>
          <a:p>
            <a:pPr>
              <a:spcAft>
                <a:spcPts val="0"/>
              </a:spcAft>
            </a:pPr>
            <a:r>
              <a:rPr lang="en-US" dirty="0">
                <a:solidFill>
                  <a:schemeClr val="tx1"/>
                </a:solidFill>
              </a:rPr>
              <a:t>The UCF Library is a valuable resource for both faculty and students</a:t>
            </a:r>
            <a:r>
              <a:rPr lang="en-US" b="0" i="0" dirty="0">
                <a:solidFill>
                  <a:schemeClr val="tx1"/>
                </a:solidFill>
                <a:effectLst/>
                <a:latin typeface="Droid Sans"/>
              </a:rPr>
              <a:t> to support textbook affordability efforts.</a:t>
            </a:r>
          </a:p>
          <a:p>
            <a:pPr>
              <a:spcAft>
                <a:spcPts val="0"/>
              </a:spcAft>
            </a:pPr>
            <a:r>
              <a:rPr lang="en-US" dirty="0">
                <a:solidFill>
                  <a:schemeClr val="tx1"/>
                </a:solidFill>
                <a:latin typeface="Droid Sans"/>
              </a:rPr>
              <a:t>The UCF Library can:</a:t>
            </a:r>
          </a:p>
          <a:p>
            <a:pPr lvl="1">
              <a:spcBef>
                <a:spcPts val="0"/>
              </a:spcBef>
              <a:spcAft>
                <a:spcPts val="0"/>
              </a:spcAft>
            </a:pPr>
            <a:r>
              <a:rPr lang="en-US" b="0" i="0" dirty="0">
                <a:solidFill>
                  <a:schemeClr val="tx1"/>
                </a:solidFill>
                <a:effectLst/>
                <a:latin typeface="Droid Sans"/>
              </a:rPr>
              <a:t>Locate unlimited-user </a:t>
            </a:r>
            <a:r>
              <a:rPr lang="en-US" b="1" i="0" dirty="0">
                <a:solidFill>
                  <a:schemeClr val="tx1"/>
                </a:solidFill>
                <a:effectLst/>
                <a:latin typeface="Droid Sans"/>
              </a:rPr>
              <a:t>eBooks</a:t>
            </a:r>
            <a:r>
              <a:rPr lang="en-US" b="0" i="0" dirty="0">
                <a:solidFill>
                  <a:schemeClr val="tx1"/>
                </a:solidFill>
                <a:effectLst/>
                <a:latin typeface="Droid Sans"/>
              </a:rPr>
              <a:t> as one-to-one replacements of existing course textbooks – with no cost to students.</a:t>
            </a:r>
          </a:p>
          <a:p>
            <a:pPr lvl="1">
              <a:spcBef>
                <a:spcPts val="0"/>
              </a:spcBef>
              <a:spcAft>
                <a:spcPts val="0"/>
              </a:spcAft>
            </a:pPr>
            <a:r>
              <a:rPr lang="en-US" b="0" i="0" dirty="0">
                <a:solidFill>
                  <a:schemeClr val="tx1"/>
                </a:solidFill>
                <a:effectLst/>
                <a:latin typeface="Droid Sans"/>
              </a:rPr>
              <a:t>Identify open educational resources and library-sourced </a:t>
            </a:r>
            <a:r>
              <a:rPr lang="en-US" dirty="0">
                <a:solidFill>
                  <a:schemeClr val="tx1"/>
                </a:solidFill>
                <a:latin typeface="Droid Sans"/>
              </a:rPr>
              <a:t>digital materials (such as </a:t>
            </a:r>
            <a:r>
              <a:rPr lang="en-US" b="1" dirty="0">
                <a:solidFill>
                  <a:schemeClr val="tx1"/>
                </a:solidFill>
                <a:latin typeface="Droid Sans"/>
              </a:rPr>
              <a:t>videos</a:t>
            </a:r>
            <a:r>
              <a:rPr lang="en-US" dirty="0">
                <a:solidFill>
                  <a:schemeClr val="tx1"/>
                </a:solidFill>
                <a:latin typeface="Droid Sans"/>
              </a:rPr>
              <a:t>, </a:t>
            </a:r>
            <a:r>
              <a:rPr lang="en-US" b="1" dirty="0">
                <a:solidFill>
                  <a:schemeClr val="tx1"/>
                </a:solidFill>
                <a:latin typeface="Droid Sans"/>
              </a:rPr>
              <a:t>articles</a:t>
            </a:r>
            <a:r>
              <a:rPr lang="en-US" dirty="0">
                <a:solidFill>
                  <a:schemeClr val="tx1"/>
                </a:solidFill>
                <a:latin typeface="Droid Sans"/>
              </a:rPr>
              <a:t>, </a:t>
            </a:r>
            <a:r>
              <a:rPr lang="en-US" b="1" dirty="0">
                <a:solidFill>
                  <a:schemeClr val="tx1"/>
                </a:solidFill>
                <a:latin typeface="Droid Sans"/>
              </a:rPr>
              <a:t>databases</a:t>
            </a:r>
            <a:r>
              <a:rPr lang="en-US" dirty="0">
                <a:solidFill>
                  <a:schemeClr val="tx1"/>
                </a:solidFill>
                <a:latin typeface="Droid Sans"/>
              </a:rPr>
              <a:t>) </a:t>
            </a:r>
            <a:r>
              <a:rPr lang="en-US" b="0" i="0" dirty="0">
                <a:solidFill>
                  <a:schemeClr val="tx1"/>
                </a:solidFill>
                <a:effectLst/>
                <a:latin typeface="Droid Sans"/>
              </a:rPr>
              <a:t>as alternatives to commercially produced traditional textbooks.</a:t>
            </a:r>
            <a:endParaRPr lang="en-US" dirty="0">
              <a:solidFill>
                <a:schemeClr val="tx1"/>
              </a:solidFill>
              <a:latin typeface="Droid Sans"/>
            </a:endParaRPr>
          </a:p>
          <a:p>
            <a:pPr>
              <a:spcAft>
                <a:spcPts val="0"/>
              </a:spcAft>
            </a:pPr>
            <a:r>
              <a:rPr lang="en-US" dirty="0">
                <a:solidFill>
                  <a:schemeClr val="tx1"/>
                </a:solidFill>
                <a:latin typeface="Droid Sans"/>
              </a:rPr>
              <a:t>For more information, please contact your Subject or Campus Librarian or the </a:t>
            </a:r>
            <a:r>
              <a:rPr lang="en-US" b="1" dirty="0">
                <a:solidFill>
                  <a:schemeClr val="tx1"/>
                </a:solidFill>
                <a:latin typeface="Droid Sans"/>
              </a:rPr>
              <a:t>Textbook Affordability Librarian, Lily Dubach, at lily@ucf.edu</a:t>
            </a:r>
            <a:endParaRPr lang="en-US" b="1" dirty="0">
              <a:solidFill>
                <a:schemeClr val="tx1"/>
              </a:solidFill>
            </a:endParaRPr>
          </a:p>
        </p:txBody>
      </p:sp>
      <p:sp>
        <p:nvSpPr>
          <p:cNvPr id="4" name="Slide Number Placeholder 3">
            <a:extLst>
              <a:ext uri="{FF2B5EF4-FFF2-40B4-BE49-F238E27FC236}">
                <a16:creationId xmlns:a16="http://schemas.microsoft.com/office/drawing/2014/main" id="{DA3F34BE-2B38-4027-80DC-B822029D5F93}"/>
              </a:ext>
            </a:extLst>
          </p:cNvPr>
          <p:cNvSpPr>
            <a:spLocks noGrp="1"/>
          </p:cNvSpPr>
          <p:nvPr>
            <p:ph type="sldNum" sz="quarter" idx="11"/>
          </p:nvPr>
        </p:nvSpPr>
        <p:spPr/>
        <p:txBody>
          <a:bodyPr/>
          <a:lstStyle/>
          <a:p>
            <a:fld id="{4B73C415-D670-4716-A5EC-CC4D52CA2BAC}" type="slidenum">
              <a:rPr lang="en-US" noProof="0" smtClean="0"/>
              <a:pPr/>
              <a:t>10</a:t>
            </a:fld>
            <a:endParaRPr lang="en-US" noProof="0" dirty="0"/>
          </a:p>
        </p:txBody>
      </p:sp>
      <p:pic>
        <p:nvPicPr>
          <p:cNvPr id="12" name="Picture Placeholder 11">
            <a:extLst>
              <a:ext uri="{FF2B5EF4-FFF2-40B4-BE49-F238E27FC236}">
                <a16:creationId xmlns:a16="http://schemas.microsoft.com/office/drawing/2014/main" id="{52D63F9A-C246-4BA7-A854-ABE980EDA500}"/>
              </a:ext>
            </a:extLst>
          </p:cNvPr>
          <p:cNvPicPr>
            <a:picLocks noGrp="1" noChangeAspect="1"/>
          </p:cNvPicPr>
          <p:nvPr>
            <p:ph type="pic" sz="quarter" idx="13"/>
          </p:nvPr>
        </p:nvPicPr>
        <p:blipFill rotWithShape="1">
          <a:blip r:embed="rId2"/>
          <a:srcRect l="637" r="637"/>
          <a:stretch/>
        </p:blipFill>
        <p:spPr/>
      </p:pic>
      <p:sp>
        <p:nvSpPr>
          <p:cNvPr id="6" name="TextBox 5">
            <a:extLst>
              <a:ext uri="{FF2B5EF4-FFF2-40B4-BE49-F238E27FC236}">
                <a16:creationId xmlns:a16="http://schemas.microsoft.com/office/drawing/2014/main" id="{FEB63E1A-D2F4-4405-8473-DF7E3D32B709}"/>
              </a:ext>
            </a:extLst>
          </p:cNvPr>
          <p:cNvSpPr txBox="1"/>
          <p:nvPr/>
        </p:nvSpPr>
        <p:spPr>
          <a:xfrm>
            <a:off x="9422339" y="6391297"/>
            <a:ext cx="2349661" cy="369332"/>
          </a:xfrm>
          <a:prstGeom prst="rect">
            <a:avLst/>
          </a:prstGeom>
          <a:solidFill>
            <a:srgbClr val="F7F7F7"/>
          </a:solidFill>
        </p:spPr>
        <p:txBody>
          <a:bodyPr wrap="square" rtlCol="0">
            <a:spAutoFit/>
          </a:bodyPr>
          <a:lstStyle/>
          <a:p>
            <a:r>
              <a:rPr lang="en-US" dirty="0"/>
              <a:t>UCF Campus Store</a:t>
            </a:r>
          </a:p>
        </p:txBody>
      </p:sp>
    </p:spTree>
    <p:extLst>
      <p:ext uri="{BB962C8B-B14F-4D97-AF65-F5344CB8AC3E}">
        <p14:creationId xmlns:p14="http://schemas.microsoft.com/office/powerpoint/2010/main" val="198794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DB1A-901C-4A19-A30D-F39916B77E83}"/>
              </a:ext>
            </a:extLst>
          </p:cNvPr>
          <p:cNvSpPr>
            <a:spLocks noGrp="1"/>
          </p:cNvSpPr>
          <p:nvPr>
            <p:ph type="title"/>
          </p:nvPr>
        </p:nvSpPr>
        <p:spPr/>
        <p:txBody>
          <a:bodyPr/>
          <a:lstStyle/>
          <a:p>
            <a:r>
              <a:rPr lang="en-US" dirty="0"/>
              <a:t>UCF Library Sourced Materials</a:t>
            </a:r>
          </a:p>
        </p:txBody>
      </p:sp>
      <p:sp>
        <p:nvSpPr>
          <p:cNvPr id="3" name="Content Placeholder 2">
            <a:extLst>
              <a:ext uri="{FF2B5EF4-FFF2-40B4-BE49-F238E27FC236}">
                <a16:creationId xmlns:a16="http://schemas.microsoft.com/office/drawing/2014/main" id="{D46209AB-C34B-4912-878E-4A028C9FA166}"/>
              </a:ext>
            </a:extLst>
          </p:cNvPr>
          <p:cNvSpPr>
            <a:spLocks noGrp="1"/>
          </p:cNvSpPr>
          <p:nvPr>
            <p:ph idx="1"/>
          </p:nvPr>
        </p:nvSpPr>
        <p:spPr>
          <a:xfrm>
            <a:off x="432000" y="1271294"/>
            <a:ext cx="4089666" cy="5128234"/>
          </a:xfrm>
        </p:spPr>
        <p:txBody>
          <a:bodyPr/>
          <a:lstStyle/>
          <a:p>
            <a:r>
              <a:rPr lang="en-US" dirty="0"/>
              <a:t>Do you use a </a:t>
            </a:r>
            <a:r>
              <a:rPr lang="en-US" b="1" dirty="0"/>
              <a:t>library eBook? </a:t>
            </a:r>
            <a:br>
              <a:rPr lang="en-US" dirty="0"/>
            </a:br>
            <a:r>
              <a:rPr lang="en-US" dirty="0"/>
              <a:t>Please confirm with Lily Dubach (lily@ucf.edu) that the eBook will be available this semester.</a:t>
            </a:r>
          </a:p>
          <a:p>
            <a:r>
              <a:rPr lang="en-US" dirty="0"/>
              <a:t>If the product is available digitally through the UCF Library and has an ISBN, please adopt the book ISBN.</a:t>
            </a:r>
          </a:p>
          <a:p>
            <a:pPr lvl="1"/>
            <a:r>
              <a:rPr lang="en-US" dirty="0"/>
              <a:t>Select the “I’d like to be guided through the adoption process” option.</a:t>
            </a:r>
          </a:p>
          <a:p>
            <a:pPr lvl="1"/>
            <a:r>
              <a:rPr lang="en-US" dirty="0"/>
              <a:t>Enter your ISBN.</a:t>
            </a:r>
          </a:p>
          <a:p>
            <a:pPr lvl="1"/>
            <a:r>
              <a:rPr lang="en-US" dirty="0"/>
              <a:t>For student’s to be notified of this option when visiting the bookstore and website, add this note for bookstore: </a:t>
            </a:r>
            <a:r>
              <a:rPr lang="en-US" b="1" dirty="0"/>
              <a:t>“This is free from the UCF Library. Go to class first.”</a:t>
            </a:r>
            <a:endParaRPr lang="en-US" dirty="0"/>
          </a:p>
          <a:p>
            <a:pPr lvl="1"/>
            <a:r>
              <a:rPr lang="en-US" dirty="0"/>
              <a:t>Click “Submit adoption”.</a:t>
            </a:r>
          </a:p>
          <a:p>
            <a:pPr lvl="1"/>
            <a:endParaRPr lang="en-US" dirty="0"/>
          </a:p>
          <a:p>
            <a:pPr marL="266700" lvl="1" indent="0">
              <a:buNone/>
            </a:pPr>
            <a:endParaRPr lang="en-US" dirty="0"/>
          </a:p>
          <a:p>
            <a:endParaRPr lang="en-US" dirty="0"/>
          </a:p>
        </p:txBody>
      </p:sp>
      <p:sp>
        <p:nvSpPr>
          <p:cNvPr id="4" name="Slide Number Placeholder 3">
            <a:extLst>
              <a:ext uri="{FF2B5EF4-FFF2-40B4-BE49-F238E27FC236}">
                <a16:creationId xmlns:a16="http://schemas.microsoft.com/office/drawing/2014/main" id="{F9F579BC-8544-4EE6-A0E4-24A6B483F05B}"/>
              </a:ext>
            </a:extLst>
          </p:cNvPr>
          <p:cNvSpPr>
            <a:spLocks noGrp="1"/>
          </p:cNvSpPr>
          <p:nvPr>
            <p:ph type="sldNum" sz="quarter" idx="11"/>
          </p:nvPr>
        </p:nvSpPr>
        <p:spPr/>
        <p:txBody>
          <a:bodyPr/>
          <a:lstStyle/>
          <a:p>
            <a:fld id="{4B73C415-D670-4716-A5EC-CC4D52CA2BAC}" type="slidenum">
              <a:rPr lang="en-US" noProof="0" smtClean="0"/>
              <a:pPr/>
              <a:t>11</a:t>
            </a:fld>
            <a:endParaRPr lang="en-US" noProof="0" dirty="0"/>
          </a:p>
        </p:txBody>
      </p:sp>
      <p:pic>
        <p:nvPicPr>
          <p:cNvPr id="16" name="Picture Placeholder 15" descr="A screenshot of a computer&#10;&#10;Description automatically generated with medium confidence">
            <a:extLst>
              <a:ext uri="{FF2B5EF4-FFF2-40B4-BE49-F238E27FC236}">
                <a16:creationId xmlns:a16="http://schemas.microsoft.com/office/drawing/2014/main" id="{FB5822B0-517A-4B22-8C11-7879C7ACAE4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689" r="13689"/>
          <a:stretch>
            <a:fillRect/>
          </a:stretch>
        </p:blipFill>
        <p:spPr/>
      </p:pic>
      <p:sp>
        <p:nvSpPr>
          <p:cNvPr id="6" name="TextBox 5">
            <a:extLst>
              <a:ext uri="{FF2B5EF4-FFF2-40B4-BE49-F238E27FC236}">
                <a16:creationId xmlns:a16="http://schemas.microsoft.com/office/drawing/2014/main" id="{7A78BF99-1E55-4164-A0F0-91D80F2506FC}"/>
              </a:ext>
            </a:extLst>
          </p:cNvPr>
          <p:cNvSpPr txBox="1"/>
          <p:nvPr/>
        </p:nvSpPr>
        <p:spPr>
          <a:xfrm>
            <a:off x="9422339" y="6391297"/>
            <a:ext cx="2349661" cy="369332"/>
          </a:xfrm>
          <a:prstGeom prst="rect">
            <a:avLst/>
          </a:prstGeom>
          <a:solidFill>
            <a:srgbClr val="F7F7F7"/>
          </a:solidFill>
        </p:spPr>
        <p:txBody>
          <a:bodyPr wrap="square" rtlCol="0">
            <a:spAutoFit/>
          </a:bodyPr>
          <a:lstStyle/>
          <a:p>
            <a:r>
              <a:rPr lang="en-US" dirty="0"/>
              <a:t>UCF Campus Store</a:t>
            </a:r>
          </a:p>
        </p:txBody>
      </p:sp>
    </p:spTree>
    <p:extLst>
      <p:ext uri="{BB962C8B-B14F-4D97-AF65-F5344CB8AC3E}">
        <p14:creationId xmlns:p14="http://schemas.microsoft.com/office/powerpoint/2010/main" val="369051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FA7F-03D9-44F2-A9DD-C1768A806176}"/>
              </a:ext>
            </a:extLst>
          </p:cNvPr>
          <p:cNvSpPr>
            <a:spLocks noGrp="1"/>
          </p:cNvSpPr>
          <p:nvPr>
            <p:ph type="title"/>
          </p:nvPr>
        </p:nvSpPr>
        <p:spPr/>
        <p:txBody>
          <a:bodyPr/>
          <a:lstStyle/>
          <a:p>
            <a:r>
              <a:rPr lang="en-US" dirty="0"/>
              <a:t>UCF Library Sourced Materials</a:t>
            </a:r>
          </a:p>
        </p:txBody>
      </p:sp>
      <p:sp>
        <p:nvSpPr>
          <p:cNvPr id="3" name="Content Placeholder 2">
            <a:extLst>
              <a:ext uri="{FF2B5EF4-FFF2-40B4-BE49-F238E27FC236}">
                <a16:creationId xmlns:a16="http://schemas.microsoft.com/office/drawing/2014/main" id="{76B47BDE-5F00-4CE1-A4F3-54B56D41D2E1}"/>
              </a:ext>
            </a:extLst>
          </p:cNvPr>
          <p:cNvSpPr>
            <a:spLocks noGrp="1"/>
          </p:cNvSpPr>
          <p:nvPr>
            <p:ph idx="1"/>
          </p:nvPr>
        </p:nvSpPr>
        <p:spPr>
          <a:xfrm>
            <a:off x="432000" y="1121236"/>
            <a:ext cx="3974900" cy="2465913"/>
          </a:xfrm>
        </p:spPr>
        <p:txBody>
          <a:bodyPr/>
          <a:lstStyle/>
          <a:p>
            <a:r>
              <a:rPr lang="en-US" sz="1600" dirty="0"/>
              <a:t>To adopt non-book UCF Library sourced materials (such as collections of journal articles), please use the “I’d like to be guided through the adoption process:</a:t>
            </a:r>
          </a:p>
          <a:p>
            <a:r>
              <a:rPr lang="en-US" sz="1600" dirty="0"/>
              <a:t>Select ISBN and enter: </a:t>
            </a:r>
            <a:r>
              <a:rPr lang="en-US" sz="1600" b="0" i="0" dirty="0">
                <a:solidFill>
                  <a:srgbClr val="333333"/>
                </a:solidFill>
                <a:effectLst/>
              </a:rPr>
              <a:t>2814078234919</a:t>
            </a:r>
          </a:p>
          <a:p>
            <a:r>
              <a:rPr lang="en-US" sz="1600" b="0" i="0" dirty="0">
                <a:solidFill>
                  <a:srgbClr val="333333"/>
                </a:solidFill>
                <a:effectLst/>
              </a:rPr>
              <a:t>Then select “To add this title, </a:t>
            </a:r>
            <a:r>
              <a:rPr lang="en-US" sz="1600" b="0" i="0" u="none" strike="noStrike" dirty="0">
                <a:solidFill>
                  <a:srgbClr val="3C799A"/>
                </a:solidFill>
                <a:effectLst/>
              </a:rPr>
              <a:t>click </a:t>
            </a:r>
            <a:r>
              <a:rPr lang="en-US" sz="1600" b="0" i="0" u="none" strike="noStrike" dirty="0">
                <a:solidFill>
                  <a:schemeClr val="tx1"/>
                </a:solidFill>
                <a:effectLst/>
              </a:rPr>
              <a:t>here”</a:t>
            </a:r>
          </a:p>
          <a:p>
            <a:r>
              <a:rPr lang="en-US" sz="1600" dirty="0">
                <a:solidFill>
                  <a:schemeClr val="tx1"/>
                </a:solidFill>
              </a:rPr>
              <a:t>Enter “UCF Library” for the Title, Author, and Publisher fields. Then click “Add Title” and “Submit Adoption”.</a:t>
            </a:r>
          </a:p>
          <a:p>
            <a:r>
              <a:rPr lang="en-US" sz="1600" dirty="0">
                <a:solidFill>
                  <a:schemeClr val="tx1"/>
                </a:solidFill>
              </a:rPr>
              <a:t>The bookstore will mark the course as “Go to Class First” so faculty can give further instructions to students.</a:t>
            </a:r>
          </a:p>
          <a:p>
            <a:r>
              <a:rPr lang="en-US" sz="1600" dirty="0">
                <a:solidFill>
                  <a:schemeClr val="tx1"/>
                </a:solidFill>
              </a:rPr>
              <a:t>After the first semester adopted, the ISBN will appear in the course history and one-click adoption can be used in future semesters.</a:t>
            </a:r>
          </a:p>
          <a:p>
            <a:endParaRPr lang="en-US" sz="1600" b="0" i="0" dirty="0">
              <a:solidFill>
                <a:schemeClr val="tx1"/>
              </a:solidFill>
              <a:effectLst/>
            </a:endParaRP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BB8A7BF-D55E-4C00-B92F-B7A321134689}"/>
              </a:ext>
            </a:extLst>
          </p:cNvPr>
          <p:cNvSpPr>
            <a:spLocks noGrp="1"/>
          </p:cNvSpPr>
          <p:nvPr>
            <p:ph type="sldNum" sz="quarter" idx="11"/>
          </p:nvPr>
        </p:nvSpPr>
        <p:spPr/>
        <p:txBody>
          <a:bodyPr/>
          <a:lstStyle/>
          <a:p>
            <a:fld id="{4B73C415-D670-4716-A5EC-CC4D52CA2BAC}" type="slidenum">
              <a:rPr lang="en-US" noProof="0" smtClean="0"/>
              <a:pPr/>
              <a:t>12</a:t>
            </a:fld>
            <a:endParaRPr lang="en-US" noProof="0" dirty="0"/>
          </a:p>
        </p:txBody>
      </p:sp>
      <p:pic>
        <p:nvPicPr>
          <p:cNvPr id="9" name="Picture Placeholder 8" descr="Graphical user interface, text, application, email&#10;&#10;Description automatically generated">
            <a:extLst>
              <a:ext uri="{FF2B5EF4-FFF2-40B4-BE49-F238E27FC236}">
                <a16:creationId xmlns:a16="http://schemas.microsoft.com/office/drawing/2014/main" id="{4564DA63-9C94-4FEB-9123-30AD33C67C9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01" r="401"/>
          <a:stretch>
            <a:fillRect/>
          </a:stretch>
        </p:blipFill>
        <p:spPr/>
      </p:pic>
      <p:sp>
        <p:nvSpPr>
          <p:cNvPr id="6" name="TextBox 5">
            <a:extLst>
              <a:ext uri="{FF2B5EF4-FFF2-40B4-BE49-F238E27FC236}">
                <a16:creationId xmlns:a16="http://schemas.microsoft.com/office/drawing/2014/main" id="{ECDB47D5-AA72-44F5-8DBD-6651F07C46AE}"/>
              </a:ext>
            </a:extLst>
          </p:cNvPr>
          <p:cNvSpPr txBox="1"/>
          <p:nvPr/>
        </p:nvSpPr>
        <p:spPr>
          <a:xfrm>
            <a:off x="9422339" y="6391297"/>
            <a:ext cx="2349661" cy="369332"/>
          </a:xfrm>
          <a:prstGeom prst="rect">
            <a:avLst/>
          </a:prstGeom>
          <a:solidFill>
            <a:srgbClr val="F7F7F7"/>
          </a:solidFill>
        </p:spPr>
        <p:txBody>
          <a:bodyPr wrap="square" rtlCol="0">
            <a:spAutoFit/>
          </a:bodyPr>
          <a:lstStyle/>
          <a:p>
            <a:r>
              <a:rPr lang="en-US" dirty="0"/>
              <a:t>UCF Campus Store</a:t>
            </a:r>
          </a:p>
        </p:txBody>
      </p:sp>
    </p:spTree>
    <p:extLst>
      <p:ext uri="{BB962C8B-B14F-4D97-AF65-F5344CB8AC3E}">
        <p14:creationId xmlns:p14="http://schemas.microsoft.com/office/powerpoint/2010/main" val="202614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9C7F-CEDB-4043-B5A2-F4504509D284}"/>
              </a:ext>
            </a:extLst>
          </p:cNvPr>
          <p:cNvSpPr>
            <a:spLocks noGrp="1"/>
          </p:cNvSpPr>
          <p:nvPr>
            <p:ph type="title"/>
          </p:nvPr>
        </p:nvSpPr>
        <p:spPr/>
        <p:txBody>
          <a:bodyPr/>
          <a:lstStyle/>
          <a:p>
            <a:r>
              <a:rPr lang="en-US" dirty="0"/>
              <a:t>No Materials Required</a:t>
            </a:r>
          </a:p>
        </p:txBody>
      </p:sp>
      <p:sp>
        <p:nvSpPr>
          <p:cNvPr id="3" name="Content Placeholder 2">
            <a:extLst>
              <a:ext uri="{FF2B5EF4-FFF2-40B4-BE49-F238E27FC236}">
                <a16:creationId xmlns:a16="http://schemas.microsoft.com/office/drawing/2014/main" id="{3B1AAE3E-0453-4338-8E8C-C9E1F567312D}"/>
              </a:ext>
            </a:extLst>
          </p:cNvPr>
          <p:cNvSpPr>
            <a:spLocks noGrp="1"/>
          </p:cNvSpPr>
          <p:nvPr>
            <p:ph idx="1"/>
          </p:nvPr>
        </p:nvSpPr>
        <p:spPr>
          <a:xfrm>
            <a:off x="432000" y="1111624"/>
            <a:ext cx="3974900" cy="4967713"/>
          </a:xfrm>
        </p:spPr>
        <p:txBody>
          <a:bodyPr/>
          <a:lstStyle/>
          <a:p>
            <a:r>
              <a:rPr lang="en-US" dirty="0"/>
              <a:t>If your course is not using ANY course materials, then you can select “I’m not using any materials for the course”.</a:t>
            </a:r>
          </a:p>
          <a:p>
            <a:r>
              <a:rPr lang="en-US" dirty="0"/>
              <a:t>If your course is using any resources (OER, Library Sources, web-based programs, school supplies, etc. – </a:t>
            </a:r>
            <a:r>
              <a:rPr lang="en-US" b="1" dirty="0"/>
              <a:t>even if the item is not sold through the bookstore</a:t>
            </a:r>
            <a:r>
              <a:rPr lang="en-US" dirty="0"/>
              <a:t>), please submit the adoption through AIP.</a:t>
            </a:r>
          </a:p>
          <a:p>
            <a:r>
              <a:rPr lang="en-US" dirty="0"/>
              <a:t>Please contact the UCF Campus Store Textbook Department if you need assistance at 407-823-3355 or tm327@bncollege.com</a:t>
            </a:r>
          </a:p>
        </p:txBody>
      </p:sp>
      <p:sp>
        <p:nvSpPr>
          <p:cNvPr id="4" name="Slide Number Placeholder 3">
            <a:extLst>
              <a:ext uri="{FF2B5EF4-FFF2-40B4-BE49-F238E27FC236}">
                <a16:creationId xmlns:a16="http://schemas.microsoft.com/office/drawing/2014/main" id="{C8EC63C7-7B00-4EF1-8D7E-8D66CB9CBEA4}"/>
              </a:ext>
            </a:extLst>
          </p:cNvPr>
          <p:cNvSpPr>
            <a:spLocks noGrp="1"/>
          </p:cNvSpPr>
          <p:nvPr>
            <p:ph type="sldNum" sz="quarter" idx="11"/>
          </p:nvPr>
        </p:nvSpPr>
        <p:spPr/>
        <p:txBody>
          <a:bodyPr/>
          <a:lstStyle/>
          <a:p>
            <a:fld id="{4B73C415-D670-4716-A5EC-CC4D52CA2BAC}" type="slidenum">
              <a:rPr lang="en-US" noProof="0" smtClean="0"/>
              <a:pPr/>
              <a:t>13</a:t>
            </a:fld>
            <a:endParaRPr lang="en-US" noProof="0" dirty="0"/>
          </a:p>
        </p:txBody>
      </p:sp>
      <p:pic>
        <p:nvPicPr>
          <p:cNvPr id="10" name="Picture Placeholder 9" descr="Graphical user interface, text, application, email&#10;&#10;Description automatically generated">
            <a:extLst>
              <a:ext uri="{FF2B5EF4-FFF2-40B4-BE49-F238E27FC236}">
                <a16:creationId xmlns:a16="http://schemas.microsoft.com/office/drawing/2014/main" id="{52833E2F-7C96-4600-955F-78D612BEF5A8}"/>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855" b="4855"/>
          <a:stretch>
            <a:fillRect/>
          </a:stretch>
        </p:blipFill>
        <p:spPr/>
      </p:pic>
      <p:sp>
        <p:nvSpPr>
          <p:cNvPr id="6" name="TextBox 5">
            <a:extLst>
              <a:ext uri="{FF2B5EF4-FFF2-40B4-BE49-F238E27FC236}">
                <a16:creationId xmlns:a16="http://schemas.microsoft.com/office/drawing/2014/main" id="{0C157374-E91A-4CF1-8173-E1CFE63CDAF2}"/>
              </a:ext>
            </a:extLst>
          </p:cNvPr>
          <p:cNvSpPr txBox="1"/>
          <p:nvPr/>
        </p:nvSpPr>
        <p:spPr>
          <a:xfrm>
            <a:off x="9422339" y="6391297"/>
            <a:ext cx="2349661" cy="369332"/>
          </a:xfrm>
          <a:prstGeom prst="rect">
            <a:avLst/>
          </a:prstGeom>
          <a:solidFill>
            <a:srgbClr val="F7F7F7"/>
          </a:solidFill>
        </p:spPr>
        <p:txBody>
          <a:bodyPr wrap="square" rtlCol="0">
            <a:spAutoFit/>
          </a:bodyPr>
          <a:lstStyle/>
          <a:p>
            <a:r>
              <a:rPr lang="en-US" dirty="0"/>
              <a:t>UCF Campus Store</a:t>
            </a:r>
          </a:p>
        </p:txBody>
      </p:sp>
    </p:spTree>
    <p:extLst>
      <p:ext uri="{BB962C8B-B14F-4D97-AF65-F5344CB8AC3E}">
        <p14:creationId xmlns:p14="http://schemas.microsoft.com/office/powerpoint/2010/main" val="429057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39179F4-0024-4529-91A2-A7C1E23CCDCE}"/>
              </a:ext>
            </a:extLst>
          </p:cNvPr>
          <p:cNvSpPr>
            <a:spLocks noGrp="1"/>
          </p:cNvSpPr>
          <p:nvPr>
            <p:ph type="pic" sz="quarter" idx="13"/>
          </p:nvPr>
        </p:nvSpPr>
        <p:spPr/>
      </p:sp>
      <p:sp>
        <p:nvSpPr>
          <p:cNvPr id="2" name="Title 1">
            <a:extLst>
              <a:ext uri="{FF2B5EF4-FFF2-40B4-BE49-F238E27FC236}">
                <a16:creationId xmlns:a16="http://schemas.microsoft.com/office/drawing/2014/main" id="{63692C93-C7C5-4797-86AF-2E2B3C83E8A5}"/>
              </a:ext>
            </a:extLst>
          </p:cNvPr>
          <p:cNvSpPr>
            <a:spLocks noGrp="1"/>
          </p:cNvSpPr>
          <p:nvPr>
            <p:ph type="title"/>
          </p:nvPr>
        </p:nvSpPr>
        <p:spPr/>
        <p:txBody>
          <a:bodyPr/>
          <a:lstStyle/>
          <a:p>
            <a:r>
              <a:rPr lang="en-US" dirty="0"/>
              <a:t>Confirming Materials</a:t>
            </a:r>
          </a:p>
        </p:txBody>
      </p:sp>
      <p:sp>
        <p:nvSpPr>
          <p:cNvPr id="4" name="Slide Number Placeholder 3">
            <a:extLst>
              <a:ext uri="{FF2B5EF4-FFF2-40B4-BE49-F238E27FC236}">
                <a16:creationId xmlns:a16="http://schemas.microsoft.com/office/drawing/2014/main" id="{37A42090-B1FA-42B4-8061-B8AB027859B2}"/>
              </a:ext>
            </a:extLst>
          </p:cNvPr>
          <p:cNvSpPr>
            <a:spLocks noGrp="1"/>
          </p:cNvSpPr>
          <p:nvPr>
            <p:ph type="sldNum" sz="quarter" idx="11"/>
          </p:nvPr>
        </p:nvSpPr>
        <p:spPr/>
        <p:txBody>
          <a:bodyPr/>
          <a:lstStyle/>
          <a:p>
            <a:fld id="{4B73C415-D670-4716-A5EC-CC4D52CA2BAC}" type="slidenum">
              <a:rPr lang="en-US" noProof="0" smtClean="0"/>
              <a:pPr/>
              <a:t>14</a:t>
            </a:fld>
            <a:endParaRPr lang="en-US" noProof="0" dirty="0"/>
          </a:p>
        </p:txBody>
      </p:sp>
      <p:sp>
        <p:nvSpPr>
          <p:cNvPr id="9" name="Rectangle 8">
            <a:extLst>
              <a:ext uri="{FF2B5EF4-FFF2-40B4-BE49-F238E27FC236}">
                <a16:creationId xmlns:a16="http://schemas.microsoft.com/office/drawing/2014/main" id="{E6CD43AE-680D-4293-86A5-A7213B58E06A}"/>
              </a:ext>
            </a:extLst>
          </p:cNvPr>
          <p:cNvSpPr/>
          <p:nvPr/>
        </p:nvSpPr>
        <p:spPr>
          <a:xfrm>
            <a:off x="432000" y="1761144"/>
            <a:ext cx="3957120" cy="2651047"/>
          </a:xfrm>
          <a:prstGeom prst="rect">
            <a:avLst/>
          </a:prstGeom>
        </p:spPr>
        <p:txBody>
          <a:bodyPr wrap="square">
            <a:spAutoFit/>
          </a:bodyPr>
          <a:lstStyle/>
          <a:p>
            <a:pPr marL="342900" marR="0" lvl="0" indent="-342900" fontAlgn="base">
              <a:lnSpc>
                <a:spcPct val="107000"/>
              </a:lnSpc>
              <a:spcBef>
                <a:spcPts val="0"/>
              </a:spcBef>
              <a:spcAft>
                <a:spcPts val="800"/>
              </a:spcAft>
              <a:buClr>
                <a:schemeClr val="accent1"/>
              </a:buClr>
              <a:buFont typeface="Courier New" panose="02070309020205020404" pitchFamily="49" charset="0"/>
              <a:buChar char="o"/>
              <a:tabLst>
                <a:tab pos="457200" algn="l"/>
              </a:tabLst>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Click the box to confirm these materials will be used for the upcoming semester.</a:t>
            </a: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Clr>
                <a:schemeClr val="accent1"/>
              </a:buClr>
              <a:buFont typeface="Courier New" panose="02070309020205020404" pitchFamily="49" charset="0"/>
              <a:buChar char="o"/>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800"/>
              </a:spcAft>
              <a:buClr>
                <a:schemeClr val="accent1"/>
              </a:buClr>
              <a:buFont typeface="Courier New" panose="02070309020205020404" pitchFamily="49" charset="0"/>
              <a:buChar char="o"/>
              <a:tabLst>
                <a:tab pos="457200" algn="l"/>
              </a:tabLst>
            </a:pP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Click Submit</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E10412F8-ABF1-4CEB-A92D-C9F458BEC529}"/>
              </a:ext>
            </a:extLst>
          </p:cNvPr>
          <p:cNvPicPr>
            <a:picLocks noChangeAspect="1"/>
          </p:cNvPicPr>
          <p:nvPr/>
        </p:nvPicPr>
        <p:blipFill>
          <a:blip r:embed="rId2"/>
          <a:stretch>
            <a:fillRect/>
          </a:stretch>
        </p:blipFill>
        <p:spPr>
          <a:xfrm>
            <a:off x="5130817" y="1444752"/>
            <a:ext cx="7499238" cy="3935413"/>
          </a:xfrm>
          <a:prstGeom prst="rect">
            <a:avLst/>
          </a:prstGeom>
        </p:spPr>
      </p:pic>
      <p:sp>
        <p:nvSpPr>
          <p:cNvPr id="14" name="TextBox 13">
            <a:extLst>
              <a:ext uri="{FF2B5EF4-FFF2-40B4-BE49-F238E27FC236}">
                <a16:creationId xmlns:a16="http://schemas.microsoft.com/office/drawing/2014/main" id="{8DBCF4E0-55B0-4800-B5CE-93DDD270589F}"/>
              </a:ext>
            </a:extLst>
          </p:cNvPr>
          <p:cNvSpPr txBox="1"/>
          <p:nvPr/>
        </p:nvSpPr>
        <p:spPr>
          <a:xfrm>
            <a:off x="9422339" y="6391297"/>
            <a:ext cx="2349661" cy="369332"/>
          </a:xfrm>
          <a:prstGeom prst="rect">
            <a:avLst/>
          </a:prstGeom>
          <a:solidFill>
            <a:srgbClr val="F7F7F7"/>
          </a:solidFill>
        </p:spPr>
        <p:txBody>
          <a:bodyPr wrap="square" rtlCol="0">
            <a:spAutoFit/>
          </a:bodyPr>
          <a:lstStyle/>
          <a:p>
            <a:r>
              <a:rPr lang="en-US" dirty="0"/>
              <a:t>UCF Campus Store</a:t>
            </a:r>
          </a:p>
        </p:txBody>
      </p:sp>
      <p:pic>
        <p:nvPicPr>
          <p:cNvPr id="5" name="Picture 4" descr="Graphical user interface, text, application&#10;&#10;Description automatically generated">
            <a:extLst>
              <a:ext uri="{FF2B5EF4-FFF2-40B4-BE49-F238E27FC236}">
                <a16:creationId xmlns:a16="http://schemas.microsoft.com/office/drawing/2014/main" id="{2BBF1C2D-896C-4443-81DD-DF803B589EA6}"/>
              </a:ext>
            </a:extLst>
          </p:cNvPr>
          <p:cNvPicPr>
            <a:picLocks noChangeAspect="1"/>
          </p:cNvPicPr>
          <p:nvPr/>
        </p:nvPicPr>
        <p:blipFill>
          <a:blip r:embed="rId3"/>
          <a:stretch>
            <a:fillRect/>
          </a:stretch>
        </p:blipFill>
        <p:spPr>
          <a:xfrm>
            <a:off x="2729136" y="3799015"/>
            <a:ext cx="6238875" cy="1581150"/>
          </a:xfrm>
          <a:prstGeom prst="rect">
            <a:avLst/>
          </a:prstGeom>
        </p:spPr>
      </p:pic>
    </p:spTree>
    <p:extLst>
      <p:ext uri="{BB962C8B-B14F-4D97-AF65-F5344CB8AC3E}">
        <p14:creationId xmlns:p14="http://schemas.microsoft.com/office/powerpoint/2010/main" val="23167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Placeholder 6" descr="Two young girls looking at a laptop screen">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ctangle 27">
            <a:extLst>
              <a:ext uri="{FF2B5EF4-FFF2-40B4-BE49-F238E27FC236}">
                <a16:creationId xmlns:a16="http://schemas.microsoft.com/office/drawing/2014/main" id="{E93CFE69-79B0-440B-949E-DA17AD834A10}"/>
              </a:ext>
              <a:ext uri="{C183D7F6-B498-43B3-948B-1728B52AA6E4}">
                <adec:decorative xmlns:adec="http://schemas.microsoft.com/office/drawing/2017/decorative" val="1"/>
              </a:ext>
            </a:extLst>
          </p:cNvPr>
          <p:cNvSpPr/>
          <p:nvPr/>
        </p:nvSpPr>
        <p:spPr>
          <a:xfrm>
            <a:off x="6336000" y="0"/>
            <a:ext cx="397957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p:txBody>
          <a:bodyPr/>
          <a:lstStyle/>
          <a:p>
            <a:pPr fontAlgn="base"/>
            <a:r>
              <a:rPr lang="en-US" sz="4800" b="1" dirty="0"/>
              <a:t>UCF FIRST DAY ADOPTION PROCESS</a:t>
            </a:r>
            <a:br>
              <a:rPr lang="en-US" dirty="0"/>
            </a:br>
            <a:r>
              <a:rPr lang="en-US" dirty="0"/>
              <a:t> </a:t>
            </a:r>
          </a:p>
        </p:txBody>
      </p:sp>
      <p:cxnSp>
        <p:nvCxnSpPr>
          <p:cNvPr id="16" name="Straight Connector 15">
            <a:extLst>
              <a:ext uri="{FF2B5EF4-FFF2-40B4-BE49-F238E27FC236}">
                <a16:creationId xmlns:a16="http://schemas.microsoft.com/office/drawing/2014/main" id="{F3753AF9-461F-4049-BB9D-621E76A51470}"/>
              </a:ext>
              <a:ext uri="{C183D7F6-B498-43B3-948B-1728B52AA6E4}">
                <adec:decorative xmlns:adec="http://schemas.microsoft.com/office/drawing/2017/decorative" val="1"/>
              </a:ext>
            </a:extLst>
          </p:cNvPr>
          <p:cNvCxnSpPr>
            <a:cxnSpLocks/>
          </p:cNvCxnSpPr>
          <p:nvPr/>
        </p:nvCxnSpPr>
        <p:spPr>
          <a:xfrm>
            <a:off x="6539896" y="4876800"/>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p:txBody>
          <a:bodyPr/>
          <a:lstStyle/>
          <a:p>
            <a:pPr fontAlgn="base"/>
            <a:r>
              <a:rPr lang="en-US" dirty="0"/>
              <a:t>After adopting your course materials in AIP</a:t>
            </a:r>
          </a:p>
        </p:txBody>
      </p:sp>
    </p:spTree>
    <p:extLst>
      <p:ext uri="{BB962C8B-B14F-4D97-AF65-F5344CB8AC3E}">
        <p14:creationId xmlns:p14="http://schemas.microsoft.com/office/powerpoint/2010/main" val="238535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48E1B6-CC6E-474A-B67C-082B37A428AF}"/>
              </a:ext>
            </a:extLst>
          </p:cNvPr>
          <p:cNvSpPr>
            <a:spLocks noGrp="1"/>
          </p:cNvSpPr>
          <p:nvPr>
            <p:ph type="sldNum" sz="quarter" idx="11"/>
          </p:nvPr>
        </p:nvSpPr>
        <p:spPr/>
        <p:txBody>
          <a:bodyPr/>
          <a:lstStyle/>
          <a:p>
            <a:fld id="{4B73C415-D670-4716-A5EC-CC4D52CA2BAC}" type="slidenum">
              <a:rPr lang="en-US" noProof="0" smtClean="0"/>
              <a:pPr/>
              <a:t>16</a:t>
            </a:fld>
            <a:endParaRPr lang="en-US" noProof="0" dirty="0"/>
          </a:p>
        </p:txBody>
      </p:sp>
      <p:sp>
        <p:nvSpPr>
          <p:cNvPr id="6" name="Rectangle 2">
            <a:extLst>
              <a:ext uri="{FF2B5EF4-FFF2-40B4-BE49-F238E27FC236}">
                <a16:creationId xmlns:a16="http://schemas.microsoft.com/office/drawing/2014/main" id="{8E9249D8-2B9E-488D-8779-C397E849A916}"/>
              </a:ext>
            </a:extLst>
          </p:cNvPr>
          <p:cNvSpPr>
            <a:spLocks noChangeArrowheads="1"/>
          </p:cNvSpPr>
          <p:nvPr/>
        </p:nvSpPr>
        <p:spPr bwMode="auto">
          <a:xfrm>
            <a:off x="5617596" y="1914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 on "I'd like to be guided through the adoption process"</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CC157035-F0AA-4564-BF15-678E8142C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596" y="282037"/>
            <a:ext cx="59436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AEE325B-218A-49FA-98B3-B792B0A09DF4}"/>
              </a:ext>
            </a:extLst>
          </p:cNvPr>
          <p:cNvPicPr>
            <a:picLocks noChangeAspect="1"/>
          </p:cNvPicPr>
          <p:nvPr/>
        </p:nvPicPr>
        <p:blipFill>
          <a:blip r:embed="rId3"/>
          <a:stretch>
            <a:fillRect/>
          </a:stretch>
        </p:blipFill>
        <p:spPr>
          <a:xfrm>
            <a:off x="5617081" y="2430324"/>
            <a:ext cx="5944115" cy="4145639"/>
          </a:xfrm>
          <a:prstGeom prst="rect">
            <a:avLst/>
          </a:prstGeom>
        </p:spPr>
      </p:pic>
      <p:sp>
        <p:nvSpPr>
          <p:cNvPr id="9" name="Rectangle 8">
            <a:extLst>
              <a:ext uri="{FF2B5EF4-FFF2-40B4-BE49-F238E27FC236}">
                <a16:creationId xmlns:a16="http://schemas.microsoft.com/office/drawing/2014/main" id="{092C445A-948C-474A-BFAF-A2A90B7B5591}"/>
              </a:ext>
            </a:extLst>
          </p:cNvPr>
          <p:cNvSpPr/>
          <p:nvPr/>
        </p:nvSpPr>
        <p:spPr>
          <a:xfrm>
            <a:off x="323088" y="397767"/>
            <a:ext cx="4760976" cy="5456750"/>
          </a:xfrm>
          <a:prstGeom prst="rect">
            <a:avLst/>
          </a:prstGeom>
        </p:spPr>
        <p:txBody>
          <a:bodyPr wrap="square">
            <a:spAutoFit/>
          </a:bodyPr>
          <a:lstStyle/>
          <a:p>
            <a:pPr marL="342900" marR="0" lvl="0" indent="-342900" fontAlgn="base">
              <a:lnSpc>
                <a:spcPct val="150000"/>
              </a:lnSpc>
              <a:spcBef>
                <a:spcPts val="0"/>
              </a:spcBef>
              <a:buClr>
                <a:schemeClr val="accent1"/>
              </a:buClr>
              <a:buFont typeface="Courier New" panose="02070309020205020404" pitchFamily="49" charset="0"/>
              <a:buChar char="o"/>
              <a:tabLst>
                <a:tab pos="4572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Click on "I'd like to be guided through the adoption process"</a:t>
            </a:r>
            <a:endPar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50000"/>
              </a:lnSpc>
              <a:spcBef>
                <a:spcPts val="0"/>
              </a:spcBef>
              <a:buClr>
                <a:schemeClr val="accent1"/>
              </a:buClr>
              <a:buFont typeface="Courier New" panose="02070309020205020404" pitchFamily="49" charset="0"/>
              <a:buChar char="o"/>
              <a:tabLst>
                <a:tab pos="4572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Click- Search by ISBN or Keyword</a:t>
            </a:r>
          </a:p>
          <a:p>
            <a:pPr marL="342900" marR="0" lvl="0" indent="-342900" fontAlgn="base">
              <a:spcBef>
                <a:spcPts val="0"/>
              </a:spcBef>
              <a:buClr>
                <a:schemeClr val="accent1"/>
              </a:buClr>
              <a:buFont typeface="Courier New" panose="02070309020205020404" pitchFamily="49" charset="0"/>
              <a:buChar char="o"/>
              <a:tabLst>
                <a:tab pos="4572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Type in the ISBN</a:t>
            </a:r>
          </a:p>
          <a:p>
            <a:pPr marL="800100" lvl="1" indent="-342900" fontAlgn="base">
              <a:buClr>
                <a:schemeClr val="accent1"/>
              </a:buClr>
              <a:buFont typeface="Courier New" panose="02070309020205020404" pitchFamily="49" charset="0"/>
              <a:buChar char="o"/>
              <a:tabLst>
                <a:tab pos="4572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Please note: Do not use the IA ISBN- the IA ISBN is used between the publisher and bookstore only.)</a:t>
            </a:r>
          </a:p>
          <a:p>
            <a:pPr marL="342900" marR="0" lvl="0" indent="-342900" fontAlgn="base">
              <a:lnSpc>
                <a:spcPct val="150000"/>
              </a:lnSpc>
              <a:spcBef>
                <a:spcPts val="0"/>
              </a:spcBef>
              <a:buClr>
                <a:schemeClr val="accent1"/>
              </a:buClr>
              <a:buFont typeface="Courier New" panose="02070309020205020404" pitchFamily="49" charset="0"/>
              <a:buChar char="o"/>
              <a:tabLst>
                <a:tab pos="4572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Click Search- The title will appear.</a:t>
            </a:r>
            <a:endPar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buClr>
                <a:schemeClr val="accent1"/>
              </a:buClr>
              <a:buFont typeface="Courier New" panose="02070309020205020404" pitchFamily="49" charset="0"/>
              <a:buChar char="o"/>
              <a:tabLst>
                <a:tab pos="4572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Choose if the material is required or recommended.</a:t>
            </a:r>
            <a:endPar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50000"/>
              </a:lnSpc>
              <a:spcBef>
                <a:spcPts val="0"/>
              </a:spcBef>
              <a:buClr>
                <a:schemeClr val="accent1"/>
              </a:buClr>
              <a:buFont typeface="Courier New" panose="02070309020205020404" pitchFamily="49" charset="0"/>
              <a:buChar char="o"/>
              <a:tabLst>
                <a:tab pos="4572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Click on "Use this book"</a:t>
            </a:r>
            <a:endPar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50000"/>
              </a:lnSpc>
              <a:spcBef>
                <a:spcPts val="0"/>
              </a:spcBef>
              <a:buClr>
                <a:schemeClr val="accent1"/>
              </a:buClr>
              <a:buFont typeface="Courier New" panose="02070309020205020404" pitchFamily="49" charset="0"/>
              <a:buChar char="o"/>
              <a:tabLst>
                <a:tab pos="4572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Click "Submit Adoption"</a:t>
            </a:r>
            <a:endParaRPr lang="en-US"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150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66700E-2D49-45E0-85C7-750AF51DE523}"/>
              </a:ext>
            </a:extLst>
          </p:cNvPr>
          <p:cNvSpPr>
            <a:spLocks noGrp="1"/>
          </p:cNvSpPr>
          <p:nvPr>
            <p:ph idx="1"/>
          </p:nvPr>
        </p:nvSpPr>
        <p:spPr>
          <a:xfrm>
            <a:off x="224118" y="304803"/>
            <a:ext cx="5069761" cy="5774535"/>
          </a:xfrm>
        </p:spPr>
        <p:txBody>
          <a:bodyPr anchor="b"/>
          <a:lstStyle/>
          <a:p>
            <a:endParaRPr lang="en-US" sz="2000" dirty="0"/>
          </a:p>
          <a:p>
            <a:endParaRPr lang="en-US" sz="2000" dirty="0"/>
          </a:p>
          <a:p>
            <a:r>
              <a:rPr lang="en-US" sz="1700" dirty="0"/>
              <a:t>Complete the Inclusive Access Adoption Form </a:t>
            </a:r>
            <a:r>
              <a:rPr lang="en-US" sz="1600" b="0" i="0" dirty="0">
                <a:effectLst/>
                <a:latin typeface="Calibri" panose="020F0502020204030204" pitchFamily="34" charset="0"/>
                <a:hlinkClick r:id="rId3" tooltip="Original URL: https://forms.office.com/r/KVRcSqL2cy. Click or tap if you trust this link."/>
              </a:rPr>
              <a:t>https://forms.office.com/r/KVRcSqL2cy</a:t>
            </a:r>
            <a:r>
              <a:rPr lang="en-US" sz="1700" dirty="0"/>
              <a:t> to confirm your participation in First Day and the course materials being used. </a:t>
            </a:r>
          </a:p>
          <a:p>
            <a:r>
              <a:rPr lang="en-US" sz="1700" dirty="0"/>
              <a:t>Please see the list of participating publishers on the UCF CDL First Day page: </a:t>
            </a:r>
            <a:r>
              <a:rPr lang="en-US" sz="1700" dirty="0">
                <a:hlinkClick r:id="rId4"/>
              </a:rPr>
              <a:t>https://digitallearning.ucf.edu/ilab/aim/first-day/</a:t>
            </a:r>
            <a:endParaRPr lang="en-US" sz="1700" dirty="0"/>
          </a:p>
          <a:p>
            <a:r>
              <a:rPr lang="en-US" sz="1700" dirty="0"/>
              <a:t>All materials have to be vetted for availability and pricing for the First Day Program.</a:t>
            </a:r>
          </a:p>
          <a:p>
            <a:r>
              <a:rPr lang="en-US" sz="1700" dirty="0"/>
              <a:t>Materials will be available for Opt-In, three weeks before the semester begin.  Please check your Course Materials screen early to verify setup.</a:t>
            </a:r>
          </a:p>
          <a:p>
            <a:r>
              <a:rPr lang="en-US" sz="1700" dirty="0"/>
              <a:t>The Opt-In deadline is UCF’s Add/Drop deadline.</a:t>
            </a:r>
          </a:p>
          <a:p>
            <a:r>
              <a:rPr lang="en-US" sz="1700" dirty="0"/>
              <a:t>Please include sample messaging provided in the First Day Instructor Guide in your syllabus or as an announcement in </a:t>
            </a:r>
            <a:r>
              <a:rPr lang="en-US" sz="1700" dirty="0" err="1"/>
              <a:t>Webcourses@UCF</a:t>
            </a:r>
            <a:r>
              <a:rPr lang="en-US" sz="1700" dirty="0"/>
              <a:t>. It is important to include messaging for third-party billing students.</a:t>
            </a:r>
          </a:p>
        </p:txBody>
      </p:sp>
      <p:pic>
        <p:nvPicPr>
          <p:cNvPr id="8" name="Picture Placeholder 7" descr="Photo of a young team in a library">
            <a:extLst>
              <a:ext uri="{FF2B5EF4-FFF2-40B4-BE49-F238E27FC236}">
                <a16:creationId xmlns:a16="http://schemas.microsoft.com/office/drawing/2014/main" id="{63D0FEB3-F96C-4F94-AAAE-551110E820FB}"/>
              </a:ext>
            </a:extLst>
          </p:cNvPr>
          <p:cNvPicPr>
            <a:picLocks noGrp="1" noChangeAspect="1"/>
          </p:cNvPicPr>
          <p:nvPr>
            <p:ph type="pic" sz="quarter" idx="12"/>
          </p:nvPr>
        </p:nvPicPr>
        <p:blipFill rotWithShape="1">
          <a:blip r:embed="rId5" cstate="screen">
            <a:extLst>
              <a:ext uri="{28A0092B-C50C-407E-A947-70E740481C1C}">
                <a14:useLocalDpi xmlns:a14="http://schemas.microsoft.com/office/drawing/2010/main"/>
              </a:ext>
            </a:extLst>
          </a:blip>
          <a:srcRect/>
          <a:stretch/>
        </p:blipFill>
        <p:spPr>
          <a:xfrm>
            <a:off x="5353050" y="0"/>
            <a:ext cx="6406950" cy="4400547"/>
          </a:xfrm>
        </p:spPr>
      </p:pic>
      <p:sp>
        <p:nvSpPr>
          <p:cNvPr id="4" name="Title 3">
            <a:extLst>
              <a:ext uri="{FF2B5EF4-FFF2-40B4-BE49-F238E27FC236}">
                <a16:creationId xmlns:a16="http://schemas.microsoft.com/office/drawing/2014/main" id="{49E384DC-DAEE-4E7F-9DD5-4E5066C0652B}"/>
              </a:ext>
            </a:extLst>
          </p:cNvPr>
          <p:cNvSpPr>
            <a:spLocks noGrp="1"/>
          </p:cNvSpPr>
          <p:nvPr>
            <p:ph type="title"/>
          </p:nvPr>
        </p:nvSpPr>
        <p:spPr bwMode="gray">
          <a:xfrm>
            <a:off x="5658103" y="3981451"/>
            <a:ext cx="6101897" cy="1343026"/>
          </a:xfrm>
        </p:spPr>
        <p:txBody>
          <a:bodyPr/>
          <a:lstStyle/>
          <a:p>
            <a:r>
              <a:rPr lang="en-US" dirty="0"/>
              <a:t>First Day</a:t>
            </a:r>
          </a:p>
        </p:txBody>
      </p:sp>
      <p:cxnSp>
        <p:nvCxnSpPr>
          <p:cNvPr id="10" name="Straight Connector 9">
            <a:extLst>
              <a:ext uri="{FF2B5EF4-FFF2-40B4-BE49-F238E27FC236}">
                <a16:creationId xmlns:a16="http://schemas.microsoft.com/office/drawing/2014/main" id="{5F4C8A63-F9E3-41F6-B725-B846F2010334}"/>
              </a:ext>
              <a:ext uri="{C183D7F6-B498-43B3-948B-1728B52AA6E4}">
                <adec:decorative xmlns:adec="http://schemas.microsoft.com/office/drawing/2017/decorative" val="1"/>
              </a:ext>
            </a:extLst>
          </p:cNvPr>
          <p:cNvCxnSpPr>
            <a:cxnSpLocks/>
          </p:cNvCxnSpPr>
          <p:nvPr/>
        </p:nvCxnSpPr>
        <p:spPr bwMode="gray">
          <a:xfrm>
            <a:off x="5658103"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DFE73750-57DB-4A35-85DD-B654E6A29A7C}"/>
              </a:ext>
            </a:extLst>
          </p:cNvPr>
          <p:cNvSpPr>
            <a:spLocks noGrp="1"/>
          </p:cNvSpPr>
          <p:nvPr>
            <p:ph type="body" sz="quarter" idx="14"/>
          </p:nvPr>
        </p:nvSpPr>
        <p:spPr bwMode="gray"/>
        <p:txBody>
          <a:bodyPr/>
          <a:lstStyle/>
          <a:p>
            <a:r>
              <a:rPr lang="en-US" dirty="0"/>
              <a:t>Participating in the First Day program allows your students to have access a deeply discounted option for their required course materials.</a:t>
            </a:r>
          </a:p>
        </p:txBody>
      </p:sp>
      <p:sp>
        <p:nvSpPr>
          <p:cNvPr id="3" name="Slide Number Placeholder 2">
            <a:extLst>
              <a:ext uri="{FF2B5EF4-FFF2-40B4-BE49-F238E27FC236}">
                <a16:creationId xmlns:a16="http://schemas.microsoft.com/office/drawing/2014/main" id="{78CFACDF-9E04-4412-89F5-EA362056D7F8}"/>
              </a:ext>
            </a:extLst>
          </p:cNvPr>
          <p:cNvSpPr>
            <a:spLocks noGrp="1"/>
          </p:cNvSpPr>
          <p:nvPr>
            <p:ph type="sldNum" sz="quarter" idx="11"/>
          </p:nvPr>
        </p:nvSpPr>
        <p:spPr/>
        <p:txBody>
          <a:bodyPr/>
          <a:lstStyle/>
          <a:p>
            <a:fld id="{4B73C415-D670-4716-A5EC-CC4D52CA2BAC}" type="slidenum">
              <a:rPr lang="en-US" smtClean="0"/>
              <a:pPr/>
              <a:t>17</a:t>
            </a:fld>
            <a:endParaRPr lang="en-US" dirty="0"/>
          </a:p>
        </p:txBody>
      </p:sp>
    </p:spTree>
    <p:extLst>
      <p:ext uri="{BB962C8B-B14F-4D97-AF65-F5344CB8AC3E}">
        <p14:creationId xmlns:p14="http://schemas.microsoft.com/office/powerpoint/2010/main" val="241885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C72F4C-B22D-478D-A882-AA1CE5FD91D2}"/>
              </a:ext>
            </a:extLst>
          </p:cNvPr>
          <p:cNvSpPr>
            <a:spLocks noGrp="1"/>
          </p:cNvSpPr>
          <p:nvPr>
            <p:ph idx="1"/>
          </p:nvPr>
        </p:nvSpPr>
        <p:spPr>
          <a:xfrm>
            <a:off x="431999" y="502920"/>
            <a:ext cx="4416225" cy="5576417"/>
          </a:xfrm>
        </p:spPr>
        <p:txBody>
          <a:bodyPr/>
          <a:lstStyle/>
          <a:p>
            <a:pPr marL="0" indent="0">
              <a:buNone/>
            </a:pPr>
            <a:r>
              <a:rPr lang="en-US" b="1" dirty="0"/>
              <a:t>Need AIP Help? Talk to Us!</a:t>
            </a:r>
          </a:p>
          <a:p>
            <a:r>
              <a:rPr lang="en-US" dirty="0"/>
              <a:t>We have Adoption Support available 24/7!</a:t>
            </a:r>
          </a:p>
          <a:p>
            <a:r>
              <a:rPr lang="en-US" b="1" dirty="0"/>
              <a:t>Phone:</a:t>
            </a:r>
            <a:r>
              <a:rPr lang="en-US" dirty="0"/>
              <a:t> 877-713-6697</a:t>
            </a:r>
          </a:p>
          <a:p>
            <a:endParaRPr lang="en-US" dirty="0"/>
          </a:p>
          <a:p>
            <a:r>
              <a:rPr lang="en-US" dirty="0"/>
              <a:t>Contact </a:t>
            </a:r>
            <a:r>
              <a:rPr lang="en-US" dirty="0">
                <a:hlinkClick r:id="rId2"/>
              </a:rPr>
              <a:t>Affordable@ucf.edu</a:t>
            </a:r>
            <a:r>
              <a:rPr lang="en-US" dirty="0"/>
              <a:t> or visit </a:t>
            </a:r>
            <a:r>
              <a:rPr lang="en-US" dirty="0">
                <a:hlinkClick r:id="rId3"/>
              </a:rPr>
              <a:t>https://digitallearning.ucf.edu/ilab/aim/</a:t>
            </a:r>
            <a:r>
              <a:rPr lang="en-US" dirty="0"/>
              <a:t> to learn more about affordable instructional material options at UCF. </a:t>
            </a:r>
          </a:p>
          <a:p>
            <a:endParaRPr lang="en-US" dirty="0"/>
          </a:p>
          <a:p>
            <a:pPr marL="0" indent="0">
              <a:buNone/>
            </a:pPr>
            <a:r>
              <a:rPr lang="en-US" b="1" dirty="0"/>
              <a:t>UCF Campus Store Support</a:t>
            </a:r>
          </a:p>
          <a:p>
            <a:r>
              <a:rPr lang="en-US" dirty="0"/>
              <a:t>By Phone (407) 823-3355</a:t>
            </a:r>
          </a:p>
          <a:p>
            <a:r>
              <a:rPr lang="en-US" dirty="0"/>
              <a:t>Email: tm327@bncollege.com</a:t>
            </a:r>
          </a:p>
        </p:txBody>
      </p:sp>
      <p:sp>
        <p:nvSpPr>
          <p:cNvPr id="3" name="Slide Number Placeholder 2">
            <a:extLst>
              <a:ext uri="{FF2B5EF4-FFF2-40B4-BE49-F238E27FC236}">
                <a16:creationId xmlns:a16="http://schemas.microsoft.com/office/drawing/2014/main" id="{13FB481C-2B80-4591-ADA9-D959DDDBAFED}"/>
              </a:ext>
            </a:extLst>
          </p:cNvPr>
          <p:cNvSpPr>
            <a:spLocks noGrp="1"/>
          </p:cNvSpPr>
          <p:nvPr>
            <p:ph type="sldNum" sz="quarter" idx="11"/>
          </p:nvPr>
        </p:nvSpPr>
        <p:spPr/>
        <p:txBody>
          <a:bodyPr/>
          <a:lstStyle/>
          <a:p>
            <a:fld id="{4B73C415-D670-4716-A5EC-CC4D52CA2BAC}" type="slidenum">
              <a:rPr lang="en-US" noProof="0" smtClean="0"/>
              <a:pPr/>
              <a:t>18</a:t>
            </a:fld>
            <a:endParaRPr lang="en-US" noProof="0" dirty="0"/>
          </a:p>
        </p:txBody>
      </p:sp>
      <p:sp>
        <p:nvSpPr>
          <p:cNvPr id="4" name="Title 3">
            <a:extLst>
              <a:ext uri="{FF2B5EF4-FFF2-40B4-BE49-F238E27FC236}">
                <a16:creationId xmlns:a16="http://schemas.microsoft.com/office/drawing/2014/main" id="{ED06C943-85F6-499D-AABB-61CEBDBBE12C}"/>
              </a:ext>
            </a:extLst>
          </p:cNvPr>
          <p:cNvSpPr>
            <a:spLocks noGrp="1"/>
          </p:cNvSpPr>
          <p:nvPr>
            <p:ph type="title"/>
          </p:nvPr>
        </p:nvSpPr>
        <p:spPr/>
        <p:txBody>
          <a:bodyPr/>
          <a:lstStyle/>
          <a:p>
            <a:r>
              <a:rPr lang="en-US" dirty="0"/>
              <a:t>Thank you</a:t>
            </a:r>
          </a:p>
        </p:txBody>
      </p:sp>
      <p:pic>
        <p:nvPicPr>
          <p:cNvPr id="9" name="Picture Placeholder 8">
            <a:extLst>
              <a:ext uri="{FF2B5EF4-FFF2-40B4-BE49-F238E27FC236}">
                <a16:creationId xmlns:a16="http://schemas.microsoft.com/office/drawing/2014/main" id="{859DD290-C88B-477D-9D89-CCECA2C3EA3B}"/>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6603" b="6603"/>
          <a:stretch>
            <a:fillRect/>
          </a:stretch>
        </p:blipFill>
        <p:spPr/>
      </p:pic>
    </p:spTree>
    <p:extLst>
      <p:ext uri="{BB962C8B-B14F-4D97-AF65-F5344CB8AC3E}">
        <p14:creationId xmlns:p14="http://schemas.microsoft.com/office/powerpoint/2010/main" val="790581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26B3C4-C843-48E9-986D-935505507123}"/>
              </a:ext>
            </a:extLst>
          </p:cNvPr>
          <p:cNvSpPr>
            <a:spLocks noGrp="1"/>
          </p:cNvSpPr>
          <p:nvPr>
            <p:ph type="sldNum" sz="quarter" idx="11"/>
          </p:nvPr>
        </p:nvSpPr>
        <p:spPr/>
        <p:txBody>
          <a:bodyPr/>
          <a:lstStyle/>
          <a:p>
            <a:fld id="{4B73C415-D670-4716-A5EC-CC4D52CA2BAC}" type="slidenum">
              <a:rPr lang="en-US" noProof="0" smtClean="0"/>
              <a:pPr/>
              <a:t>2</a:t>
            </a:fld>
            <a:endParaRPr lang="en-US" noProof="0" dirty="0"/>
          </a:p>
        </p:txBody>
      </p:sp>
      <p:sp>
        <p:nvSpPr>
          <p:cNvPr id="13" name="TextBox 12">
            <a:extLst>
              <a:ext uri="{FF2B5EF4-FFF2-40B4-BE49-F238E27FC236}">
                <a16:creationId xmlns:a16="http://schemas.microsoft.com/office/drawing/2014/main" id="{BBA61B41-3950-4555-A90C-351ECBE2940B}"/>
              </a:ext>
            </a:extLst>
          </p:cNvPr>
          <p:cNvSpPr txBox="1"/>
          <p:nvPr/>
        </p:nvSpPr>
        <p:spPr>
          <a:xfrm>
            <a:off x="215153" y="134471"/>
            <a:ext cx="11734800" cy="461665"/>
          </a:xfrm>
          <a:prstGeom prst="rect">
            <a:avLst/>
          </a:prstGeom>
          <a:noFill/>
        </p:spPr>
        <p:txBody>
          <a:bodyPr wrap="square" rtlCol="0">
            <a:spAutoFit/>
          </a:bodyPr>
          <a:lstStyle/>
          <a:p>
            <a:r>
              <a:rPr lang="en-US" sz="2400" b="1" dirty="0"/>
              <a:t>UCF’s Official System of Record</a:t>
            </a:r>
          </a:p>
        </p:txBody>
      </p:sp>
      <p:sp>
        <p:nvSpPr>
          <p:cNvPr id="14" name="TextBox 13">
            <a:extLst>
              <a:ext uri="{FF2B5EF4-FFF2-40B4-BE49-F238E27FC236}">
                <a16:creationId xmlns:a16="http://schemas.microsoft.com/office/drawing/2014/main" id="{3177494E-0D0E-4D99-A94B-5843676F76A6}"/>
              </a:ext>
            </a:extLst>
          </p:cNvPr>
          <p:cNvSpPr txBox="1"/>
          <p:nvPr/>
        </p:nvSpPr>
        <p:spPr>
          <a:xfrm>
            <a:off x="358588" y="681318"/>
            <a:ext cx="11413412" cy="6401753"/>
          </a:xfrm>
          <a:prstGeom prst="rect">
            <a:avLst/>
          </a:prstGeom>
          <a:noFill/>
        </p:spPr>
        <p:txBody>
          <a:bodyPr wrap="square" rtlCol="0">
            <a:spAutoFit/>
          </a:bodyPr>
          <a:lstStyle/>
          <a:p>
            <a:r>
              <a:rPr lang="en-US" dirty="0"/>
              <a:t>AIP is a web-based platform built exclusively for faculty and department administrators to research and adopt textbooks and course materials in one, convenient place. The portal populates course schedule information from UCF’s student information system (SIS), based on which AIP delivers a highly personalized, streamlined, action-oriented user experience for faculty, staff, administrators, and academic leadership. </a:t>
            </a:r>
          </a:p>
          <a:p>
            <a:endParaRPr lang="en-US" dirty="0"/>
          </a:p>
          <a:p>
            <a:r>
              <a:rPr lang="en-US" dirty="0"/>
              <a:t>Key functionalities include: </a:t>
            </a:r>
          </a:p>
          <a:p>
            <a:pPr marL="742950" lvl="1" indent="-285750">
              <a:buFont typeface="Arial" panose="020B0604020202020204" pitchFamily="34" charset="0"/>
              <a:buChar char="•"/>
            </a:pPr>
            <a:r>
              <a:rPr lang="en-US" sz="1600" dirty="0"/>
              <a:t>a personalized course list for faculty and staff to easily search, research, and submit their adoptions.</a:t>
            </a:r>
          </a:p>
          <a:p>
            <a:pPr marL="742950" lvl="1" indent="-285750">
              <a:buFont typeface="Arial" panose="020B0604020202020204" pitchFamily="34" charset="0"/>
              <a:buChar char="•"/>
            </a:pPr>
            <a:r>
              <a:rPr lang="en-US" sz="1600" dirty="0"/>
              <a:t>historic adoption data and one-click re-adoption functionalities.</a:t>
            </a:r>
          </a:p>
          <a:p>
            <a:pPr marL="742950" lvl="1" indent="-285750">
              <a:buFont typeface="Arial" panose="020B0604020202020204" pitchFamily="34" charset="0"/>
              <a:buChar char="•"/>
            </a:pPr>
            <a:r>
              <a:rPr lang="en-US" sz="1600" dirty="0"/>
              <a:t>a dashboard to track, monitor, and report on timely adoption submissions in real time.</a:t>
            </a:r>
          </a:p>
          <a:p>
            <a:pPr marL="742950" lvl="1" indent="-285750">
              <a:buFont typeface="Arial" panose="020B0604020202020204" pitchFamily="34" charset="0"/>
              <a:buChar char="•"/>
            </a:pPr>
            <a:r>
              <a:rPr lang="en-US" sz="1600" dirty="0"/>
              <a:t>in-line affordability recommendations for open educational resources and other options as a complement or substitute to traditional course materials.</a:t>
            </a:r>
          </a:p>
          <a:p>
            <a:pPr marL="742950" lvl="1" indent="-285750">
              <a:buFont typeface="Arial" panose="020B0604020202020204" pitchFamily="34" charset="0"/>
              <a:buChar char="•"/>
            </a:pPr>
            <a:r>
              <a:rPr lang="en-US" sz="1600" dirty="0"/>
              <a:t>communication tools, including automated reminders, on-demand emails, and onsite messaging.</a:t>
            </a:r>
          </a:p>
          <a:p>
            <a:pPr marL="742950" lvl="1" indent="-285750">
              <a:buFont typeface="Arial" panose="020B0604020202020204" pitchFamily="34" charset="0"/>
              <a:buChar char="•"/>
            </a:pPr>
            <a:r>
              <a:rPr lang="en-US" sz="1600" dirty="0"/>
              <a:t>24/7 adoption support via website chat or toll-free number as well as the option to directly communicate with the Barnes &amp; Noble bookstore staff on the local campus.</a:t>
            </a:r>
          </a:p>
          <a:p>
            <a:pPr marL="742950" lvl="1" indent="-285750">
              <a:buFont typeface="Arial" panose="020B0604020202020204" pitchFamily="34" charset="0"/>
              <a:buChar char="•"/>
            </a:pPr>
            <a:r>
              <a:rPr lang="en-US" sz="1600" dirty="0"/>
              <a:t>integration with UCF’s student information system for an efficient, personalized and real-adoption process. </a:t>
            </a:r>
          </a:p>
          <a:p>
            <a:endParaRPr lang="en-US" dirty="0"/>
          </a:p>
          <a:p>
            <a:r>
              <a:rPr lang="en-US" dirty="0"/>
              <a:t>AIP is UCF’s official system of record for reporting all instructional materials at UCF.  </a:t>
            </a:r>
            <a:br>
              <a:rPr lang="en-US" dirty="0"/>
            </a:br>
            <a:r>
              <a:rPr lang="en-US" b="1" dirty="0"/>
              <a:t>All instructional materials </a:t>
            </a:r>
            <a:r>
              <a:rPr lang="en-US" dirty="0"/>
              <a:t>including textbooks, access codes, digital materials, OER, UCF Library resources, and required school supplies need to be recorded for each course at UCF.  If a course is not using any instructional materials, that course needs to be listed as “no materials required” in AIP.</a:t>
            </a:r>
          </a:p>
          <a:p>
            <a:endParaRPr lang="en-US" dirty="0"/>
          </a:p>
          <a:p>
            <a:pPr marL="742950" lvl="1" indent="-285750">
              <a:buFont typeface="Arial" panose="020B0604020202020204" pitchFamily="34" charset="0"/>
              <a:buChar char="•"/>
            </a:pPr>
            <a:endParaRPr lang="en-US" sz="1600" dirty="0"/>
          </a:p>
          <a:p>
            <a:pPr lvl="1"/>
            <a:endParaRPr lang="en-US" sz="1600" dirty="0"/>
          </a:p>
          <a:p>
            <a:endParaRPr lang="en-US" dirty="0"/>
          </a:p>
        </p:txBody>
      </p:sp>
      <p:sp>
        <p:nvSpPr>
          <p:cNvPr id="5" name="TextBox 4">
            <a:extLst>
              <a:ext uri="{FF2B5EF4-FFF2-40B4-BE49-F238E27FC236}">
                <a16:creationId xmlns:a16="http://schemas.microsoft.com/office/drawing/2014/main" id="{5A783AA0-F889-4C34-9671-ADD5E8391CD9}"/>
              </a:ext>
            </a:extLst>
          </p:cNvPr>
          <p:cNvSpPr txBox="1"/>
          <p:nvPr/>
        </p:nvSpPr>
        <p:spPr>
          <a:xfrm>
            <a:off x="9422339" y="6391297"/>
            <a:ext cx="2349661" cy="369332"/>
          </a:xfrm>
          <a:prstGeom prst="rect">
            <a:avLst/>
          </a:prstGeom>
          <a:solidFill>
            <a:srgbClr val="F7F7F7"/>
          </a:solidFill>
        </p:spPr>
        <p:txBody>
          <a:bodyPr wrap="square" rtlCol="0">
            <a:spAutoFit/>
          </a:bodyPr>
          <a:lstStyle/>
          <a:p>
            <a:r>
              <a:rPr lang="en-US" dirty="0"/>
              <a:t>UCF Campus Store</a:t>
            </a:r>
          </a:p>
        </p:txBody>
      </p:sp>
    </p:spTree>
    <p:extLst>
      <p:ext uri="{BB962C8B-B14F-4D97-AF65-F5344CB8AC3E}">
        <p14:creationId xmlns:p14="http://schemas.microsoft.com/office/powerpoint/2010/main" val="2063545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AE0D-88F0-4123-A369-92983D7E55DC}"/>
              </a:ext>
            </a:extLst>
          </p:cNvPr>
          <p:cNvSpPr>
            <a:spLocks noGrp="1"/>
          </p:cNvSpPr>
          <p:nvPr>
            <p:ph type="title"/>
          </p:nvPr>
        </p:nvSpPr>
        <p:spPr/>
        <p:txBody>
          <a:bodyPr/>
          <a:lstStyle/>
          <a:p>
            <a:r>
              <a:rPr lang="en-US" dirty="0"/>
              <a:t>Adopting Course Materials</a:t>
            </a:r>
          </a:p>
        </p:txBody>
      </p:sp>
      <p:sp>
        <p:nvSpPr>
          <p:cNvPr id="3" name="Content Placeholder 2">
            <a:extLst>
              <a:ext uri="{FF2B5EF4-FFF2-40B4-BE49-F238E27FC236}">
                <a16:creationId xmlns:a16="http://schemas.microsoft.com/office/drawing/2014/main" id="{616BC25F-F41F-4EE7-8166-FD25E15EA654}"/>
              </a:ext>
            </a:extLst>
          </p:cNvPr>
          <p:cNvSpPr>
            <a:spLocks noGrp="1"/>
          </p:cNvSpPr>
          <p:nvPr>
            <p:ph idx="1"/>
          </p:nvPr>
        </p:nvSpPr>
        <p:spPr>
          <a:xfrm>
            <a:off x="432000" y="1241285"/>
            <a:ext cx="3974900" cy="2465913"/>
          </a:xfrm>
        </p:spPr>
        <p:txBody>
          <a:bodyPr/>
          <a:lstStyle/>
          <a:p>
            <a:pPr lvl="0" fontAlgn="base"/>
            <a:r>
              <a:rPr lang="en-US" dirty="0"/>
              <a:t>Click on the link found on the </a:t>
            </a:r>
            <a:r>
              <a:rPr lang="en-US" u="sng" dirty="0">
                <a:hlinkClick r:id="rId3" tooltip="https://undergrad.ucf.edu/faculty/textbook-adoption/"/>
              </a:rPr>
              <a:t>College of Undergraduate Studies</a:t>
            </a:r>
            <a:r>
              <a:rPr lang="en-US" dirty="0"/>
              <a:t> website for textbook adoptions</a:t>
            </a:r>
          </a:p>
          <a:p>
            <a:pPr lvl="0" fontAlgn="base"/>
            <a:r>
              <a:rPr lang="en-US" dirty="0"/>
              <a:t>Go to "Online Textbook Ordering"- Find the bullet point that states: "To submit your textbook and instructional materials adoption online, please visit the </a:t>
            </a:r>
            <a:r>
              <a:rPr lang="en-US" u="sng" dirty="0">
                <a:hlinkClick r:id="rId4"/>
              </a:rPr>
              <a:t>Barnes &amp; Noble College website</a:t>
            </a:r>
            <a:r>
              <a:rPr lang="en-US" dirty="0"/>
              <a:t> and log in using your NID and NID password“</a:t>
            </a:r>
          </a:p>
          <a:p>
            <a:pPr lvl="0" fontAlgn="base"/>
            <a:r>
              <a:rPr lang="en-US" dirty="0"/>
              <a:t>Click on the Barnes and Noble College Website link</a:t>
            </a:r>
          </a:p>
          <a:p>
            <a:pPr lvl="0" fontAlgn="base"/>
            <a:r>
              <a:rPr lang="en-US" dirty="0"/>
              <a:t>Or visit aip.bncollege.com</a:t>
            </a:r>
          </a:p>
          <a:p>
            <a:pPr lvl="0" fontAlgn="base"/>
            <a:endParaRPr lang="en-US" dirty="0"/>
          </a:p>
        </p:txBody>
      </p:sp>
      <p:pic>
        <p:nvPicPr>
          <p:cNvPr id="32" name="Picture Placeholder 31" descr="Desktop screenshot">
            <a:extLst>
              <a:ext uri="{FF2B5EF4-FFF2-40B4-BE49-F238E27FC236}">
                <a16:creationId xmlns:a16="http://schemas.microsoft.com/office/drawing/2014/main" id="{9985C1E9-B7DC-4EFA-B466-64A4F2674F4E}"/>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l="160" r="160"/>
          <a:stretch>
            <a:fillRect/>
          </a:stretch>
        </p:blipFill>
        <p:spPr>
          <a:xfrm>
            <a:off x="5217319" y="1450975"/>
            <a:ext cx="6974680" cy="3935414"/>
          </a:xfrm>
        </p:spPr>
      </p:pic>
      <p:sp>
        <p:nvSpPr>
          <p:cNvPr id="4" name="Slide Number Placeholder 3">
            <a:extLst>
              <a:ext uri="{FF2B5EF4-FFF2-40B4-BE49-F238E27FC236}">
                <a16:creationId xmlns:a16="http://schemas.microsoft.com/office/drawing/2014/main" id="{27A106A1-5BFA-4033-8A49-0E0F2A688C19}"/>
              </a:ext>
            </a:extLst>
          </p:cNvPr>
          <p:cNvSpPr>
            <a:spLocks noGrp="1"/>
          </p:cNvSpPr>
          <p:nvPr>
            <p:ph type="sldNum" sz="quarter" idx="11"/>
          </p:nvPr>
        </p:nvSpPr>
        <p:spPr/>
        <p:txBody>
          <a:bodyPr/>
          <a:lstStyle/>
          <a:p>
            <a:fld id="{4B73C415-D670-4716-A5EC-CC4D52CA2BAC}" type="slidenum">
              <a:rPr lang="en-US" smtClean="0"/>
              <a:pPr/>
              <a:t>3</a:t>
            </a:fld>
            <a:endParaRPr lang="en-US" dirty="0"/>
          </a:p>
        </p:txBody>
      </p:sp>
      <p:pic>
        <p:nvPicPr>
          <p:cNvPr id="7" name="Picture 6">
            <a:extLst>
              <a:ext uri="{FF2B5EF4-FFF2-40B4-BE49-F238E27FC236}">
                <a16:creationId xmlns:a16="http://schemas.microsoft.com/office/drawing/2014/main" id="{E82D1502-221D-4784-BB4A-3BD34C4CBC0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217319" y="1450975"/>
            <a:ext cx="6974680" cy="3935414"/>
          </a:xfrm>
          <a:prstGeom prst="rect">
            <a:avLst/>
          </a:prstGeom>
          <a:noFill/>
          <a:ln>
            <a:noFill/>
          </a:ln>
        </p:spPr>
      </p:pic>
      <p:sp>
        <p:nvSpPr>
          <p:cNvPr id="9" name="TextBox 8">
            <a:extLst>
              <a:ext uri="{FF2B5EF4-FFF2-40B4-BE49-F238E27FC236}">
                <a16:creationId xmlns:a16="http://schemas.microsoft.com/office/drawing/2014/main" id="{86CA48FC-AB65-491F-9165-53F1E3F798AE}"/>
              </a:ext>
            </a:extLst>
          </p:cNvPr>
          <p:cNvSpPr txBox="1"/>
          <p:nvPr/>
        </p:nvSpPr>
        <p:spPr>
          <a:xfrm>
            <a:off x="9422339" y="6391297"/>
            <a:ext cx="2349661" cy="369332"/>
          </a:xfrm>
          <a:prstGeom prst="rect">
            <a:avLst/>
          </a:prstGeom>
          <a:solidFill>
            <a:srgbClr val="F7F7F7"/>
          </a:solidFill>
        </p:spPr>
        <p:txBody>
          <a:bodyPr wrap="square" rtlCol="0">
            <a:spAutoFit/>
          </a:bodyPr>
          <a:lstStyle/>
          <a:p>
            <a:r>
              <a:rPr lang="en-US" dirty="0"/>
              <a:t>UCF Campus Store</a:t>
            </a:r>
          </a:p>
        </p:txBody>
      </p:sp>
    </p:spTree>
    <p:extLst>
      <p:ext uri="{BB962C8B-B14F-4D97-AF65-F5344CB8AC3E}">
        <p14:creationId xmlns:p14="http://schemas.microsoft.com/office/powerpoint/2010/main" val="109666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AE0D-88F0-4123-A369-92983D7E55DC}"/>
              </a:ext>
            </a:extLst>
          </p:cNvPr>
          <p:cNvSpPr>
            <a:spLocks noGrp="1"/>
          </p:cNvSpPr>
          <p:nvPr>
            <p:ph type="title"/>
          </p:nvPr>
        </p:nvSpPr>
        <p:spPr/>
        <p:txBody>
          <a:bodyPr/>
          <a:lstStyle/>
          <a:p>
            <a:r>
              <a:rPr lang="en-US" dirty="0"/>
              <a:t>Adoptions &amp; Insights Portal</a:t>
            </a:r>
          </a:p>
        </p:txBody>
      </p:sp>
      <p:sp>
        <p:nvSpPr>
          <p:cNvPr id="3" name="Content Placeholder 2">
            <a:extLst>
              <a:ext uri="{FF2B5EF4-FFF2-40B4-BE49-F238E27FC236}">
                <a16:creationId xmlns:a16="http://schemas.microsoft.com/office/drawing/2014/main" id="{616BC25F-F41F-4EE7-8166-FD25E15EA654}"/>
              </a:ext>
            </a:extLst>
          </p:cNvPr>
          <p:cNvSpPr>
            <a:spLocks noGrp="1"/>
          </p:cNvSpPr>
          <p:nvPr>
            <p:ph idx="1"/>
          </p:nvPr>
        </p:nvSpPr>
        <p:spPr>
          <a:xfrm>
            <a:off x="432000" y="1450975"/>
            <a:ext cx="3974900" cy="2465913"/>
          </a:xfrm>
        </p:spPr>
        <p:txBody>
          <a:bodyPr/>
          <a:lstStyle/>
          <a:p>
            <a:pPr lvl="0" fontAlgn="base"/>
            <a:r>
              <a:rPr lang="en-US" dirty="0"/>
              <a:t>Login to the Adoptions and Insights Portal (AIP) using your NID and NID Password</a:t>
            </a:r>
          </a:p>
          <a:p>
            <a:pPr lvl="0" fontAlgn="base"/>
            <a:r>
              <a:rPr lang="en-US" dirty="0"/>
              <a:t>Click on Course List (Found on the left column of the page.)</a:t>
            </a:r>
          </a:p>
          <a:p>
            <a:pPr lvl="0" fontAlgn="base"/>
            <a:r>
              <a:rPr lang="en-US" dirty="0"/>
              <a:t>Courses you are assigned to teach will be listed on the middle of the page.</a:t>
            </a:r>
          </a:p>
          <a:p>
            <a:pPr lvl="0" fontAlgn="base"/>
            <a:r>
              <a:rPr lang="en-US" dirty="0"/>
              <a:t>Find the course you would like to adopt for.</a:t>
            </a:r>
          </a:p>
          <a:p>
            <a:pPr fontAlgn="base"/>
            <a:r>
              <a:rPr lang="en-US" dirty="0"/>
              <a:t>Demo Video: </a:t>
            </a:r>
            <a:r>
              <a:rPr lang="en-US" dirty="0">
                <a:hlinkClick r:id="rId3"/>
              </a:rPr>
              <a:t>https://www.youtube.com/watch?v=rTnuv7X63y8</a:t>
            </a:r>
            <a:endParaRPr lang="en-US" dirty="0"/>
          </a:p>
          <a:p>
            <a:pPr lvl="0" fontAlgn="base"/>
            <a:endParaRPr lang="en-US" dirty="0"/>
          </a:p>
        </p:txBody>
      </p:sp>
      <p:pic>
        <p:nvPicPr>
          <p:cNvPr id="32" name="Picture Placeholder 31" descr="Desktop screenshot">
            <a:extLst>
              <a:ext uri="{FF2B5EF4-FFF2-40B4-BE49-F238E27FC236}">
                <a16:creationId xmlns:a16="http://schemas.microsoft.com/office/drawing/2014/main" id="{9985C1E9-B7DC-4EFA-B466-64A4F2674F4E}"/>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l="160" r="160"/>
          <a:stretch>
            <a:fillRect/>
          </a:stretch>
        </p:blipFill>
        <p:spPr>
          <a:xfrm>
            <a:off x="5217319" y="1450975"/>
            <a:ext cx="6974680" cy="3935414"/>
          </a:xfrm>
        </p:spPr>
      </p:pic>
      <p:sp>
        <p:nvSpPr>
          <p:cNvPr id="4" name="Slide Number Placeholder 3">
            <a:extLst>
              <a:ext uri="{FF2B5EF4-FFF2-40B4-BE49-F238E27FC236}">
                <a16:creationId xmlns:a16="http://schemas.microsoft.com/office/drawing/2014/main" id="{27A106A1-5BFA-4033-8A49-0E0F2A688C19}"/>
              </a:ext>
            </a:extLst>
          </p:cNvPr>
          <p:cNvSpPr>
            <a:spLocks noGrp="1"/>
          </p:cNvSpPr>
          <p:nvPr>
            <p:ph type="sldNum" sz="quarter" idx="11"/>
          </p:nvPr>
        </p:nvSpPr>
        <p:spPr/>
        <p:txBody>
          <a:bodyPr/>
          <a:lstStyle/>
          <a:p>
            <a:fld id="{4B73C415-D670-4716-A5EC-CC4D52CA2BAC}" type="slidenum">
              <a:rPr lang="en-US" smtClean="0"/>
              <a:pPr/>
              <a:t>4</a:t>
            </a:fld>
            <a:endParaRPr lang="en-US" dirty="0"/>
          </a:p>
        </p:txBody>
      </p:sp>
      <p:pic>
        <p:nvPicPr>
          <p:cNvPr id="8" name="Picture 7">
            <a:extLst>
              <a:ext uri="{FF2B5EF4-FFF2-40B4-BE49-F238E27FC236}">
                <a16:creationId xmlns:a16="http://schemas.microsoft.com/office/drawing/2014/main" id="{845BBF54-08A3-4BD6-B717-07CB3B16CB21}"/>
              </a:ext>
            </a:extLst>
          </p:cNvPr>
          <p:cNvPicPr>
            <a:picLocks noChangeAspect="1"/>
          </p:cNvPicPr>
          <p:nvPr/>
        </p:nvPicPr>
        <p:blipFill>
          <a:blip r:embed="rId5"/>
          <a:stretch>
            <a:fillRect/>
          </a:stretch>
        </p:blipFill>
        <p:spPr>
          <a:xfrm>
            <a:off x="5217319" y="1450975"/>
            <a:ext cx="7764444" cy="3956050"/>
          </a:xfrm>
          <a:prstGeom prst="rect">
            <a:avLst/>
          </a:prstGeom>
        </p:spPr>
      </p:pic>
      <p:sp>
        <p:nvSpPr>
          <p:cNvPr id="10" name="TextBox 9">
            <a:extLst>
              <a:ext uri="{FF2B5EF4-FFF2-40B4-BE49-F238E27FC236}">
                <a16:creationId xmlns:a16="http://schemas.microsoft.com/office/drawing/2014/main" id="{37306DC5-6655-41F2-8506-7ED2AB77FECB}"/>
              </a:ext>
            </a:extLst>
          </p:cNvPr>
          <p:cNvSpPr txBox="1"/>
          <p:nvPr/>
        </p:nvSpPr>
        <p:spPr>
          <a:xfrm>
            <a:off x="9422339" y="6391297"/>
            <a:ext cx="2349661" cy="369332"/>
          </a:xfrm>
          <a:prstGeom prst="rect">
            <a:avLst/>
          </a:prstGeom>
          <a:solidFill>
            <a:srgbClr val="F7F7F7"/>
          </a:solidFill>
        </p:spPr>
        <p:txBody>
          <a:bodyPr wrap="square" rtlCol="0">
            <a:spAutoFit/>
          </a:bodyPr>
          <a:lstStyle/>
          <a:p>
            <a:r>
              <a:rPr lang="en-US" dirty="0"/>
              <a:t>UCF Campus Store</a:t>
            </a:r>
          </a:p>
        </p:txBody>
      </p:sp>
    </p:spTree>
    <p:extLst>
      <p:ext uri="{BB962C8B-B14F-4D97-AF65-F5344CB8AC3E}">
        <p14:creationId xmlns:p14="http://schemas.microsoft.com/office/powerpoint/2010/main" val="141926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E74A-E320-4EA5-9C2F-17062527751C}"/>
              </a:ext>
            </a:extLst>
          </p:cNvPr>
          <p:cNvSpPr>
            <a:spLocks noGrp="1"/>
          </p:cNvSpPr>
          <p:nvPr>
            <p:ph type="title"/>
          </p:nvPr>
        </p:nvSpPr>
        <p:spPr/>
        <p:txBody>
          <a:bodyPr/>
          <a:lstStyle/>
          <a:p>
            <a:r>
              <a:rPr lang="en-US" dirty="0"/>
              <a:t>On Click Re-Adopt</a:t>
            </a:r>
            <a:endParaRPr lang="en-US" sz="2400" dirty="0"/>
          </a:p>
        </p:txBody>
      </p:sp>
      <p:sp>
        <p:nvSpPr>
          <p:cNvPr id="3" name="Content Placeholder 2">
            <a:extLst>
              <a:ext uri="{FF2B5EF4-FFF2-40B4-BE49-F238E27FC236}">
                <a16:creationId xmlns:a16="http://schemas.microsoft.com/office/drawing/2014/main" id="{C34474AA-B5A1-47EB-BF18-3910E5076686}"/>
              </a:ext>
            </a:extLst>
          </p:cNvPr>
          <p:cNvSpPr>
            <a:spLocks noGrp="1"/>
          </p:cNvSpPr>
          <p:nvPr>
            <p:ph idx="1"/>
          </p:nvPr>
        </p:nvSpPr>
        <p:spPr>
          <a:xfrm>
            <a:off x="432000" y="1215614"/>
            <a:ext cx="3974900" cy="4863723"/>
          </a:xfrm>
        </p:spPr>
        <p:txBody>
          <a:bodyPr/>
          <a:lstStyle/>
          <a:p>
            <a:r>
              <a:rPr lang="en-US" b="0" i="0" dirty="0">
                <a:effectLst/>
                <a:latin typeface="Arial" panose="020B0604020202020204" pitchFamily="34" charset="0"/>
              </a:rPr>
              <a:t>To Re-Adopt from a past term, use the One Click Re-Adopt function</a:t>
            </a:r>
          </a:p>
          <a:p>
            <a:r>
              <a:rPr lang="en-US" b="0" i="0" dirty="0">
                <a:effectLst/>
                <a:latin typeface="Arial" panose="020B0604020202020204" pitchFamily="34" charset="0"/>
              </a:rPr>
              <a:t>Select which term you want to use</a:t>
            </a:r>
            <a:endParaRPr lang="en-US" dirty="0">
              <a:latin typeface="Arial" panose="020B0604020202020204" pitchFamily="34" charset="0"/>
            </a:endParaRPr>
          </a:p>
          <a:p>
            <a:r>
              <a:rPr lang="en-US" b="0" i="0" dirty="0">
                <a:effectLst/>
                <a:latin typeface="Arial" panose="020B0604020202020204" pitchFamily="34" charset="0"/>
              </a:rPr>
              <a:t>Deselect any materials you don’t want to Re-adopt</a:t>
            </a:r>
          </a:p>
          <a:p>
            <a:r>
              <a:rPr lang="en-US" dirty="0">
                <a:latin typeface="Arial" panose="020B0604020202020204" pitchFamily="34" charset="0"/>
              </a:rPr>
              <a:t>If teaching multiple sections, </a:t>
            </a:r>
            <a:r>
              <a:rPr lang="en-US" b="0" i="0" dirty="0">
                <a:effectLst/>
                <a:latin typeface="Arial" panose="020B0604020202020204" pitchFamily="34" charset="0"/>
              </a:rPr>
              <a:t>apply your course materials to all or just submit one</a:t>
            </a:r>
          </a:p>
          <a:p>
            <a:r>
              <a:rPr lang="en-US" dirty="0"/>
              <a:t>Click </a:t>
            </a:r>
            <a:r>
              <a:rPr lang="en-US" b="1" dirty="0"/>
              <a:t>Submit Adoption</a:t>
            </a:r>
          </a:p>
          <a:p>
            <a:r>
              <a:rPr lang="en-US" dirty="0"/>
              <a:t>That’s it!</a:t>
            </a:r>
          </a:p>
        </p:txBody>
      </p:sp>
      <p:sp>
        <p:nvSpPr>
          <p:cNvPr id="4" name="Slide Number Placeholder 3">
            <a:extLst>
              <a:ext uri="{FF2B5EF4-FFF2-40B4-BE49-F238E27FC236}">
                <a16:creationId xmlns:a16="http://schemas.microsoft.com/office/drawing/2014/main" id="{78ED5C81-BC1A-4783-87BA-225FA85062C9}"/>
              </a:ext>
            </a:extLst>
          </p:cNvPr>
          <p:cNvSpPr>
            <a:spLocks noGrp="1"/>
          </p:cNvSpPr>
          <p:nvPr>
            <p:ph type="sldNum" sz="quarter" idx="11"/>
          </p:nvPr>
        </p:nvSpPr>
        <p:spPr/>
        <p:txBody>
          <a:bodyPr/>
          <a:lstStyle/>
          <a:p>
            <a:fld id="{4B73C415-D670-4716-A5EC-CC4D52CA2BAC}" type="slidenum">
              <a:rPr lang="en-US" noProof="0" smtClean="0"/>
              <a:pPr/>
              <a:t>5</a:t>
            </a:fld>
            <a:endParaRPr lang="en-US" noProof="0" dirty="0"/>
          </a:p>
        </p:txBody>
      </p:sp>
      <p:pic>
        <p:nvPicPr>
          <p:cNvPr id="20" name="Picture Placeholder 19" descr="Graphical user interface, text, application, email&#10;&#10;Description automatically generated">
            <a:extLst>
              <a:ext uri="{FF2B5EF4-FFF2-40B4-BE49-F238E27FC236}">
                <a16:creationId xmlns:a16="http://schemas.microsoft.com/office/drawing/2014/main" id="{D20F10EC-828A-4558-9502-1295D7B7F99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482" b="14482"/>
          <a:stretch>
            <a:fillRect/>
          </a:stretch>
        </p:blipFill>
        <p:spPr/>
      </p:pic>
      <p:sp>
        <p:nvSpPr>
          <p:cNvPr id="6" name="TextBox 5">
            <a:extLst>
              <a:ext uri="{FF2B5EF4-FFF2-40B4-BE49-F238E27FC236}">
                <a16:creationId xmlns:a16="http://schemas.microsoft.com/office/drawing/2014/main" id="{781607BB-F326-449B-AFDC-CD751522BABC}"/>
              </a:ext>
            </a:extLst>
          </p:cNvPr>
          <p:cNvSpPr txBox="1"/>
          <p:nvPr/>
        </p:nvSpPr>
        <p:spPr>
          <a:xfrm>
            <a:off x="9422339" y="6391297"/>
            <a:ext cx="2349661" cy="369332"/>
          </a:xfrm>
          <a:prstGeom prst="rect">
            <a:avLst/>
          </a:prstGeom>
          <a:solidFill>
            <a:srgbClr val="F7F7F7"/>
          </a:solidFill>
        </p:spPr>
        <p:txBody>
          <a:bodyPr wrap="square" rtlCol="0">
            <a:spAutoFit/>
          </a:bodyPr>
          <a:lstStyle/>
          <a:p>
            <a:r>
              <a:rPr lang="en-US" dirty="0"/>
              <a:t>UCF Campus Store</a:t>
            </a:r>
          </a:p>
        </p:txBody>
      </p:sp>
    </p:spTree>
    <p:extLst>
      <p:ext uri="{BB962C8B-B14F-4D97-AF65-F5344CB8AC3E}">
        <p14:creationId xmlns:p14="http://schemas.microsoft.com/office/powerpoint/2010/main" val="197136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6E52-2BEC-4593-8A09-FD0179CCD588}"/>
              </a:ext>
            </a:extLst>
          </p:cNvPr>
          <p:cNvSpPr>
            <a:spLocks noGrp="1"/>
          </p:cNvSpPr>
          <p:nvPr>
            <p:ph type="title"/>
          </p:nvPr>
        </p:nvSpPr>
        <p:spPr/>
        <p:txBody>
          <a:bodyPr/>
          <a:lstStyle/>
          <a:p>
            <a:r>
              <a:rPr lang="en-US" dirty="0"/>
              <a:t>Guided Adoptions</a:t>
            </a:r>
          </a:p>
        </p:txBody>
      </p:sp>
      <p:sp>
        <p:nvSpPr>
          <p:cNvPr id="3" name="Content Placeholder 2">
            <a:extLst>
              <a:ext uri="{FF2B5EF4-FFF2-40B4-BE49-F238E27FC236}">
                <a16:creationId xmlns:a16="http://schemas.microsoft.com/office/drawing/2014/main" id="{C2622989-6C96-47F7-A423-51D5E9D5AD1D}"/>
              </a:ext>
            </a:extLst>
          </p:cNvPr>
          <p:cNvSpPr>
            <a:spLocks noGrp="1"/>
          </p:cNvSpPr>
          <p:nvPr>
            <p:ph idx="1"/>
          </p:nvPr>
        </p:nvSpPr>
        <p:spPr>
          <a:xfrm>
            <a:off x="432000" y="1093694"/>
            <a:ext cx="3974900" cy="4985643"/>
          </a:xfrm>
        </p:spPr>
        <p:txBody>
          <a:bodyPr/>
          <a:lstStyle/>
          <a:p>
            <a:r>
              <a:rPr lang="en-US" b="0" i="0" dirty="0">
                <a:effectLst/>
                <a:latin typeface="Arial" panose="020B0604020202020204" pitchFamily="34" charset="0"/>
              </a:rPr>
              <a:t>To find new course materials, select the </a:t>
            </a:r>
            <a:r>
              <a:rPr lang="en-US" b="1" i="0" dirty="0">
                <a:effectLst/>
                <a:latin typeface="Arial" panose="020B0604020202020204" pitchFamily="34" charset="0"/>
                <a:cs typeface="Arial" panose="020B0604020202020204" pitchFamily="34" charset="0"/>
              </a:rPr>
              <a:t>“</a:t>
            </a: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I'd like to be guided through the adoption process"</a:t>
            </a:r>
            <a:endParaRPr lang="en-US" sz="18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US" b="0" i="0" dirty="0">
                <a:effectLst/>
                <a:latin typeface="Arial" panose="020B0604020202020204" pitchFamily="34" charset="0"/>
              </a:rPr>
              <a:t>View Detailed Adoption History by term, course, or professor</a:t>
            </a:r>
          </a:p>
          <a:p>
            <a:r>
              <a:rPr lang="en-US" dirty="0">
                <a:latin typeface="Arial" panose="020B0604020202020204" pitchFamily="34" charset="0"/>
              </a:rPr>
              <a:t>You can also </a:t>
            </a:r>
            <a:r>
              <a:rPr lang="en-US" b="1" dirty="0">
                <a:latin typeface="Arial" panose="020B0604020202020204" pitchFamily="34" charset="0"/>
              </a:rPr>
              <a:t>Search</a:t>
            </a:r>
            <a:r>
              <a:rPr lang="en-US" dirty="0">
                <a:latin typeface="Arial" panose="020B0604020202020204" pitchFamily="34" charset="0"/>
              </a:rPr>
              <a:t> by </a:t>
            </a:r>
            <a:r>
              <a:rPr lang="en-US" b="1" dirty="0">
                <a:latin typeface="Arial" panose="020B0604020202020204" pitchFamily="34" charset="0"/>
              </a:rPr>
              <a:t>Keyword</a:t>
            </a:r>
            <a:r>
              <a:rPr lang="en-US" dirty="0">
                <a:latin typeface="Arial" panose="020B0604020202020204" pitchFamily="34" charset="0"/>
              </a:rPr>
              <a:t> or </a:t>
            </a:r>
            <a:r>
              <a:rPr lang="en-US" b="1" dirty="0">
                <a:latin typeface="Arial" panose="020B0604020202020204" pitchFamily="34" charset="0"/>
              </a:rPr>
              <a:t>ISBN</a:t>
            </a:r>
          </a:p>
          <a:p>
            <a:r>
              <a:rPr lang="en-US" b="0" i="0" dirty="0">
                <a:effectLst/>
                <a:latin typeface="Arial" panose="020B0604020202020204" pitchFamily="34" charset="0"/>
              </a:rPr>
              <a:t>View textbook summary, pricing for students, and savings</a:t>
            </a:r>
          </a:p>
          <a:p>
            <a:r>
              <a:rPr lang="en-US" b="0" i="0" dirty="0">
                <a:effectLst/>
                <a:latin typeface="Arial" panose="020B0604020202020204" pitchFamily="34" charset="0"/>
              </a:rPr>
              <a:t>Select if book is </a:t>
            </a:r>
            <a:r>
              <a:rPr lang="en-US" b="1" i="0" dirty="0">
                <a:effectLst/>
                <a:latin typeface="Arial" panose="020B0604020202020204" pitchFamily="34" charset="0"/>
              </a:rPr>
              <a:t>Required</a:t>
            </a:r>
            <a:r>
              <a:rPr lang="en-US" b="0" i="0" dirty="0">
                <a:effectLst/>
                <a:latin typeface="Arial" panose="020B0604020202020204" pitchFamily="34" charset="0"/>
              </a:rPr>
              <a:t> or </a:t>
            </a:r>
            <a:r>
              <a:rPr lang="en-US" b="1" i="0" dirty="0">
                <a:effectLst/>
                <a:latin typeface="Arial" panose="020B0604020202020204" pitchFamily="34" charset="0"/>
              </a:rPr>
              <a:t>Recommended</a:t>
            </a:r>
          </a:p>
          <a:p>
            <a:r>
              <a:rPr lang="en-US" b="0" i="0" dirty="0">
                <a:effectLst/>
                <a:latin typeface="Arial" panose="020B0604020202020204" pitchFamily="34" charset="0"/>
              </a:rPr>
              <a:t>Click Add to Course to add as many ISBNs as you need before clicking </a:t>
            </a:r>
            <a:r>
              <a:rPr lang="en-US" b="1" i="0" dirty="0">
                <a:effectLst/>
                <a:latin typeface="Arial" panose="020B0604020202020204" pitchFamily="34" charset="0"/>
              </a:rPr>
              <a:t>Submit Adoption</a:t>
            </a:r>
            <a:endParaRPr lang="en-US" b="1" dirty="0">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CDD7989-7020-4944-AF37-ED21524BFD95}"/>
              </a:ext>
            </a:extLst>
          </p:cNvPr>
          <p:cNvSpPr>
            <a:spLocks noGrp="1"/>
          </p:cNvSpPr>
          <p:nvPr>
            <p:ph type="sldNum" sz="quarter" idx="11"/>
          </p:nvPr>
        </p:nvSpPr>
        <p:spPr/>
        <p:txBody>
          <a:bodyPr/>
          <a:lstStyle/>
          <a:p>
            <a:fld id="{4B73C415-D670-4716-A5EC-CC4D52CA2BAC}" type="slidenum">
              <a:rPr lang="en-US" noProof="0" smtClean="0"/>
              <a:pPr/>
              <a:t>6</a:t>
            </a:fld>
            <a:endParaRPr lang="en-US" noProof="0" dirty="0"/>
          </a:p>
        </p:txBody>
      </p:sp>
      <p:pic>
        <p:nvPicPr>
          <p:cNvPr id="8" name="Picture Placeholder 7" descr="Graphical user interface, text, application, email&#10;&#10;Description automatically generated">
            <a:extLst>
              <a:ext uri="{FF2B5EF4-FFF2-40B4-BE49-F238E27FC236}">
                <a16:creationId xmlns:a16="http://schemas.microsoft.com/office/drawing/2014/main" id="{1AB0C165-73AA-4571-A6B5-94028BEEE6B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421" r="10421"/>
          <a:stretch>
            <a:fillRect/>
          </a:stretch>
        </p:blipFill>
        <p:spPr/>
      </p:pic>
      <p:sp>
        <p:nvSpPr>
          <p:cNvPr id="6" name="TextBox 5">
            <a:extLst>
              <a:ext uri="{FF2B5EF4-FFF2-40B4-BE49-F238E27FC236}">
                <a16:creationId xmlns:a16="http://schemas.microsoft.com/office/drawing/2014/main" id="{DB30D8EF-5045-44A0-98F8-1E9FF5A132FD}"/>
              </a:ext>
            </a:extLst>
          </p:cNvPr>
          <p:cNvSpPr txBox="1"/>
          <p:nvPr/>
        </p:nvSpPr>
        <p:spPr>
          <a:xfrm>
            <a:off x="9422339" y="6391297"/>
            <a:ext cx="2349661" cy="369332"/>
          </a:xfrm>
          <a:prstGeom prst="rect">
            <a:avLst/>
          </a:prstGeom>
          <a:solidFill>
            <a:srgbClr val="F7F7F7"/>
          </a:solidFill>
        </p:spPr>
        <p:txBody>
          <a:bodyPr wrap="square" rtlCol="0">
            <a:spAutoFit/>
          </a:bodyPr>
          <a:lstStyle/>
          <a:p>
            <a:r>
              <a:rPr lang="en-US" dirty="0"/>
              <a:t>UCF Campus Store</a:t>
            </a:r>
          </a:p>
        </p:txBody>
      </p:sp>
    </p:spTree>
    <p:extLst>
      <p:ext uri="{BB962C8B-B14F-4D97-AF65-F5344CB8AC3E}">
        <p14:creationId xmlns:p14="http://schemas.microsoft.com/office/powerpoint/2010/main" val="304860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A9C940-F576-4BCF-ACB1-A6649904490F}"/>
              </a:ext>
            </a:extLst>
          </p:cNvPr>
          <p:cNvSpPr>
            <a:spLocks noGrp="1"/>
          </p:cNvSpPr>
          <p:nvPr>
            <p:ph type="title"/>
          </p:nvPr>
        </p:nvSpPr>
        <p:spPr/>
        <p:txBody>
          <a:bodyPr/>
          <a:lstStyle/>
          <a:p>
            <a:pPr algn="ctr"/>
            <a:r>
              <a:rPr lang="en-US" b="0" i="0" dirty="0">
                <a:solidFill>
                  <a:srgbClr val="000000"/>
                </a:solidFill>
                <a:effectLst/>
                <a:latin typeface="UCF Sans Serif Alt"/>
              </a:rPr>
              <a:t>What </a:t>
            </a:r>
            <a:r>
              <a:rPr lang="en-US" dirty="0">
                <a:solidFill>
                  <a:srgbClr val="000000"/>
                </a:solidFill>
                <a:latin typeface="UCF Sans Serif Alt"/>
              </a:rPr>
              <a:t>are </a:t>
            </a:r>
            <a:r>
              <a:rPr lang="en-US" b="0" i="0" dirty="0">
                <a:solidFill>
                  <a:srgbClr val="000000"/>
                </a:solidFill>
                <a:effectLst/>
                <a:latin typeface="UCF Sans Serif Alt"/>
              </a:rPr>
              <a:t>Open Educational Resources (OER)?</a:t>
            </a:r>
          </a:p>
        </p:txBody>
      </p:sp>
      <p:sp>
        <p:nvSpPr>
          <p:cNvPr id="4" name="Slide Number Placeholder 3">
            <a:extLst>
              <a:ext uri="{FF2B5EF4-FFF2-40B4-BE49-F238E27FC236}">
                <a16:creationId xmlns:a16="http://schemas.microsoft.com/office/drawing/2014/main" id="{457F6361-5E77-469D-8667-EBC5ED97E9A1}"/>
              </a:ext>
            </a:extLst>
          </p:cNvPr>
          <p:cNvSpPr>
            <a:spLocks noGrp="1"/>
          </p:cNvSpPr>
          <p:nvPr>
            <p:ph type="sldNum" sz="quarter" idx="11"/>
          </p:nvPr>
        </p:nvSpPr>
        <p:spPr/>
        <p:txBody>
          <a:bodyPr/>
          <a:lstStyle/>
          <a:p>
            <a:fld id="{4B73C415-D670-4716-A5EC-CC4D52CA2BAC}" type="slidenum">
              <a:rPr lang="en-US" noProof="0" smtClean="0"/>
              <a:pPr/>
              <a:t>7</a:t>
            </a:fld>
            <a:endParaRPr lang="en-US" noProof="0" dirty="0"/>
          </a:p>
        </p:txBody>
      </p:sp>
      <p:sp>
        <p:nvSpPr>
          <p:cNvPr id="8" name="TextBox 7">
            <a:extLst>
              <a:ext uri="{FF2B5EF4-FFF2-40B4-BE49-F238E27FC236}">
                <a16:creationId xmlns:a16="http://schemas.microsoft.com/office/drawing/2014/main" id="{9832D06F-815D-49B4-A264-D87281DA6C4D}"/>
              </a:ext>
            </a:extLst>
          </p:cNvPr>
          <p:cNvSpPr txBox="1"/>
          <p:nvPr/>
        </p:nvSpPr>
        <p:spPr>
          <a:xfrm>
            <a:off x="432000" y="1048871"/>
            <a:ext cx="11517953" cy="5016758"/>
          </a:xfrm>
          <a:prstGeom prst="rect">
            <a:avLst/>
          </a:prstGeom>
          <a:noFill/>
        </p:spPr>
        <p:txBody>
          <a:bodyPr wrap="square" rtlCol="0">
            <a:spAutoFit/>
          </a:bodyPr>
          <a:lstStyle/>
          <a:p>
            <a:r>
              <a:rPr lang="en-US" dirty="0">
                <a:solidFill>
                  <a:srgbClr val="333333"/>
                </a:solidFill>
                <a:latin typeface="Montserrat"/>
              </a:rPr>
              <a:t>Open Educational Resources (OER) </a:t>
            </a:r>
            <a:r>
              <a:rPr lang="en-US" i="0" dirty="0">
                <a:solidFill>
                  <a:srgbClr val="333333"/>
                </a:solidFill>
                <a:effectLst/>
                <a:latin typeface="Montserrat"/>
              </a:rPr>
              <a:t>are free or low-cost teaching,</a:t>
            </a:r>
            <a:r>
              <a:rPr lang="en-US" dirty="0">
                <a:solidFill>
                  <a:srgbClr val="333333"/>
                </a:solidFill>
                <a:latin typeface="Montserrat"/>
              </a:rPr>
              <a:t> learning, and research materials in any format and medium that reside in the public domain or are under copyright that have been released under an </a:t>
            </a:r>
            <a:r>
              <a:rPr lang="en-US" dirty="0">
                <a:solidFill>
                  <a:srgbClr val="333333"/>
                </a:solidFill>
                <a:latin typeface="Montserrat"/>
                <a:hlinkClick r:id="rId2"/>
              </a:rPr>
              <a:t>open license</a:t>
            </a:r>
            <a:r>
              <a:rPr lang="en-US" dirty="0">
                <a:solidFill>
                  <a:srgbClr val="333333"/>
                </a:solidFill>
                <a:latin typeface="Montserrat"/>
              </a:rPr>
              <a:t>, that permit no-cost access, re-use, re-purpose, adaptation and redistribution by others” </a:t>
            </a:r>
          </a:p>
          <a:p>
            <a:r>
              <a:rPr lang="en-US" dirty="0">
                <a:solidFill>
                  <a:srgbClr val="333333"/>
                </a:solidFill>
                <a:latin typeface="Montserrat"/>
              </a:rPr>
              <a:t>(</a:t>
            </a:r>
            <a:r>
              <a:rPr lang="en-US" dirty="0">
                <a:solidFill>
                  <a:srgbClr val="333333"/>
                </a:solidFill>
                <a:latin typeface="Montserrat"/>
                <a:hlinkClick r:id="rId3"/>
              </a:rPr>
              <a:t>UNESCO Recommendation on OER, 2019</a:t>
            </a:r>
            <a:r>
              <a:rPr lang="en-US" dirty="0">
                <a:solidFill>
                  <a:srgbClr val="333333"/>
                </a:solidFill>
                <a:latin typeface="Montserrat"/>
              </a:rPr>
              <a:t>).</a:t>
            </a:r>
          </a:p>
          <a:p>
            <a:endParaRPr lang="en-US" sz="1200" dirty="0">
              <a:solidFill>
                <a:srgbClr val="333333"/>
              </a:solidFill>
              <a:latin typeface="Montserrat"/>
            </a:endParaRPr>
          </a:p>
          <a:p>
            <a:endParaRPr lang="en-US" sz="1200" dirty="0">
              <a:solidFill>
                <a:srgbClr val="000000"/>
              </a:solidFill>
              <a:latin typeface="UCF Sans Serif Alt"/>
            </a:endParaRPr>
          </a:p>
          <a:p>
            <a:pPr algn="ctr"/>
            <a:r>
              <a:rPr lang="en-US" b="1" i="0" dirty="0">
                <a:solidFill>
                  <a:srgbClr val="333333"/>
                </a:solidFill>
                <a:effectLst/>
                <a:latin typeface="Montserrat"/>
              </a:rPr>
              <a:t>Advantages of OER:</a:t>
            </a:r>
          </a:p>
          <a:p>
            <a:pPr algn="ctr"/>
            <a:endParaRPr lang="en-US" sz="1200" b="1" i="0" dirty="0">
              <a:solidFill>
                <a:srgbClr val="333333"/>
              </a:solidFill>
              <a:effectLst/>
              <a:latin typeface="Montserrat"/>
            </a:endParaRPr>
          </a:p>
          <a:p>
            <a:pPr algn="l"/>
            <a:r>
              <a:rPr lang="en-US" sz="1600" b="1" i="0" dirty="0">
                <a:solidFill>
                  <a:srgbClr val="333333"/>
                </a:solidFill>
                <a:effectLst/>
                <a:latin typeface="Montserrat"/>
              </a:rPr>
              <a:t>Empowering Instructors</a:t>
            </a:r>
          </a:p>
          <a:p>
            <a:pPr algn="l"/>
            <a:r>
              <a:rPr lang="en-US" sz="1600" b="0" i="1" dirty="0">
                <a:solidFill>
                  <a:srgbClr val="333333"/>
                </a:solidFill>
                <a:effectLst/>
                <a:latin typeface="Montserrat"/>
              </a:rPr>
              <a:t>With OER, you can adapt and customize learning materials to meet the needs of your students and your course’s learning objectives.</a:t>
            </a:r>
            <a:br>
              <a:rPr lang="en-US" sz="1600" b="0" i="1" dirty="0">
                <a:solidFill>
                  <a:srgbClr val="333333"/>
                </a:solidFill>
                <a:effectLst/>
                <a:latin typeface="Montserrat"/>
              </a:rPr>
            </a:br>
            <a:endParaRPr lang="en-US" sz="1600" b="0" i="1" dirty="0">
              <a:solidFill>
                <a:srgbClr val="333333"/>
              </a:solidFill>
              <a:effectLst/>
              <a:latin typeface="Montserrat"/>
            </a:endParaRPr>
          </a:p>
          <a:p>
            <a:pPr algn="l"/>
            <a:r>
              <a:rPr lang="en-US" sz="1600" b="1" i="0" dirty="0">
                <a:solidFill>
                  <a:srgbClr val="333333"/>
                </a:solidFill>
                <a:effectLst/>
                <a:latin typeface="Montserrat"/>
              </a:rPr>
              <a:t>Save Money</a:t>
            </a:r>
          </a:p>
          <a:p>
            <a:pPr algn="l"/>
            <a:r>
              <a:rPr lang="en-US" sz="1600" b="0" i="1" dirty="0">
                <a:solidFill>
                  <a:srgbClr val="333333"/>
                </a:solidFill>
                <a:effectLst/>
                <a:latin typeface="Montserrat"/>
              </a:rPr>
              <a:t>OER allows students to save money, as OER textbooks and companion products are more affordable than traditional course materials.</a:t>
            </a:r>
            <a:br>
              <a:rPr lang="en-US" sz="1600" b="0" i="1" dirty="0">
                <a:solidFill>
                  <a:srgbClr val="333333"/>
                </a:solidFill>
                <a:effectLst/>
                <a:latin typeface="Montserrat"/>
              </a:rPr>
            </a:br>
            <a:endParaRPr lang="en-US" sz="1600" b="0" i="1" dirty="0">
              <a:solidFill>
                <a:srgbClr val="333333"/>
              </a:solidFill>
              <a:effectLst/>
              <a:latin typeface="Montserrat"/>
            </a:endParaRPr>
          </a:p>
          <a:p>
            <a:pPr algn="l"/>
            <a:r>
              <a:rPr lang="en-US" sz="1600" b="1" i="0" dirty="0">
                <a:solidFill>
                  <a:srgbClr val="333333"/>
                </a:solidFill>
                <a:effectLst/>
                <a:latin typeface="Montserrat"/>
              </a:rPr>
              <a:t>Keep Content Relevant and High Quality</a:t>
            </a:r>
          </a:p>
          <a:p>
            <a:pPr algn="l"/>
            <a:r>
              <a:rPr lang="en-US" sz="1600" b="0" i="1" dirty="0">
                <a:solidFill>
                  <a:srgbClr val="333333"/>
                </a:solidFill>
                <a:effectLst/>
                <a:latin typeface="Montserrat"/>
              </a:rPr>
              <a:t>The open licenses of OER allow for sharing and continuous updates, to ensure the maintenance of quality and relevance of materials.</a:t>
            </a:r>
            <a:br>
              <a:rPr lang="en-US" sz="1600" b="0" i="1" dirty="0">
                <a:solidFill>
                  <a:srgbClr val="333333"/>
                </a:solidFill>
                <a:effectLst/>
                <a:latin typeface="Montserrat"/>
              </a:rPr>
            </a:br>
            <a:endParaRPr lang="en-US" sz="1600" b="0" i="1" dirty="0">
              <a:solidFill>
                <a:srgbClr val="333333"/>
              </a:solidFill>
              <a:effectLst/>
              <a:latin typeface="Montserrat"/>
            </a:endParaRPr>
          </a:p>
          <a:p>
            <a:pPr algn="l"/>
            <a:r>
              <a:rPr lang="en-US" sz="1600" b="1" i="0" dirty="0">
                <a:solidFill>
                  <a:srgbClr val="333333"/>
                </a:solidFill>
                <a:effectLst/>
                <a:latin typeface="Montserrat"/>
              </a:rPr>
              <a:t>Flexibility and Choice</a:t>
            </a:r>
          </a:p>
          <a:p>
            <a:pPr algn="l"/>
            <a:r>
              <a:rPr lang="en-US" sz="1600" b="0" i="1" dirty="0">
                <a:solidFill>
                  <a:srgbClr val="333333"/>
                </a:solidFill>
                <a:effectLst/>
                <a:latin typeface="Montserrat"/>
              </a:rPr>
              <a:t>OER can be used as supplemental materials, but many instructors are increasingly using OER as their core course materials.</a:t>
            </a:r>
          </a:p>
          <a:p>
            <a:endParaRPr lang="en-US" dirty="0"/>
          </a:p>
        </p:txBody>
      </p:sp>
      <p:sp>
        <p:nvSpPr>
          <p:cNvPr id="5" name="TextBox 4">
            <a:extLst>
              <a:ext uri="{FF2B5EF4-FFF2-40B4-BE49-F238E27FC236}">
                <a16:creationId xmlns:a16="http://schemas.microsoft.com/office/drawing/2014/main" id="{8EE3CBDE-F72C-4CD5-BA5C-DD63365C7D96}"/>
              </a:ext>
            </a:extLst>
          </p:cNvPr>
          <p:cNvSpPr txBox="1"/>
          <p:nvPr/>
        </p:nvSpPr>
        <p:spPr>
          <a:xfrm>
            <a:off x="9422339" y="6391297"/>
            <a:ext cx="2349661" cy="369332"/>
          </a:xfrm>
          <a:prstGeom prst="rect">
            <a:avLst/>
          </a:prstGeom>
          <a:solidFill>
            <a:srgbClr val="F7F7F7"/>
          </a:solidFill>
        </p:spPr>
        <p:txBody>
          <a:bodyPr wrap="square" rtlCol="0">
            <a:spAutoFit/>
          </a:bodyPr>
          <a:lstStyle/>
          <a:p>
            <a:r>
              <a:rPr lang="en-US" dirty="0"/>
              <a:t>UCF Campus Store</a:t>
            </a:r>
          </a:p>
        </p:txBody>
      </p:sp>
    </p:spTree>
    <p:extLst>
      <p:ext uri="{BB962C8B-B14F-4D97-AF65-F5344CB8AC3E}">
        <p14:creationId xmlns:p14="http://schemas.microsoft.com/office/powerpoint/2010/main" val="385738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100732-1898-4D66-9491-3C319ACA12EF}"/>
              </a:ext>
            </a:extLst>
          </p:cNvPr>
          <p:cNvSpPr>
            <a:spLocks noGrp="1"/>
          </p:cNvSpPr>
          <p:nvPr>
            <p:ph type="sldNum" sz="quarter" idx="11"/>
          </p:nvPr>
        </p:nvSpPr>
        <p:spPr/>
        <p:txBody>
          <a:bodyPr/>
          <a:lstStyle/>
          <a:p>
            <a:fld id="{4B73C415-D670-4716-A5EC-CC4D52CA2BAC}" type="slidenum">
              <a:rPr lang="en-US" noProof="0" smtClean="0"/>
              <a:pPr/>
              <a:t>8</a:t>
            </a:fld>
            <a:endParaRPr lang="en-US" noProof="0" dirty="0"/>
          </a:p>
        </p:txBody>
      </p:sp>
      <p:sp>
        <p:nvSpPr>
          <p:cNvPr id="5" name="TextBox 4">
            <a:extLst>
              <a:ext uri="{FF2B5EF4-FFF2-40B4-BE49-F238E27FC236}">
                <a16:creationId xmlns:a16="http://schemas.microsoft.com/office/drawing/2014/main" id="{CE53FFB1-59AC-4ABD-A5B7-5D3700D1A5F9}"/>
              </a:ext>
            </a:extLst>
          </p:cNvPr>
          <p:cNvSpPr txBox="1"/>
          <p:nvPr/>
        </p:nvSpPr>
        <p:spPr>
          <a:xfrm>
            <a:off x="179294" y="170329"/>
            <a:ext cx="11592706"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333333"/>
                </a:solidFill>
                <a:effectLst/>
                <a:latin typeface="Montserrat"/>
              </a:rPr>
              <a:t>Learn more about OER by exploring these solutions</a:t>
            </a:r>
            <a:r>
              <a:rPr kumimoji="0" lang="en-US" altLang="en-US" sz="1800" b="1" i="0" u="none" strike="noStrike" cap="none" normalizeH="0" baseline="0" dirty="0">
                <a:ln>
                  <a:noFill/>
                </a:ln>
                <a:solidFill>
                  <a:srgbClr val="333333"/>
                </a:solidFill>
                <a:effectLst/>
                <a:latin typeface="Montserrat"/>
              </a:rPr>
              <a:t>:</a:t>
            </a:r>
          </a:p>
        </p:txBody>
      </p:sp>
      <p:sp>
        <p:nvSpPr>
          <p:cNvPr id="6" name="TextBox 5">
            <a:extLst>
              <a:ext uri="{FF2B5EF4-FFF2-40B4-BE49-F238E27FC236}">
                <a16:creationId xmlns:a16="http://schemas.microsoft.com/office/drawing/2014/main" id="{F07ED6C8-41B5-4DAB-AAE2-A0E5988BE880}"/>
              </a:ext>
            </a:extLst>
          </p:cNvPr>
          <p:cNvSpPr txBox="1"/>
          <p:nvPr/>
        </p:nvSpPr>
        <p:spPr>
          <a:xfrm>
            <a:off x="179294" y="5795186"/>
            <a:ext cx="11806518" cy="523220"/>
          </a:xfrm>
          <a:prstGeom prst="rect">
            <a:avLst/>
          </a:prstGeom>
          <a:noFill/>
        </p:spPr>
        <p:txBody>
          <a:bodyPr wrap="square" rtlCol="0">
            <a:spAutoFit/>
          </a:bodyPr>
          <a:lstStyle/>
          <a:p>
            <a:pPr algn="ctr"/>
            <a:r>
              <a:rPr lang="en-US" sz="1400" b="0" i="1" dirty="0">
                <a:solidFill>
                  <a:srgbClr val="333333"/>
                </a:solidFill>
                <a:effectLst/>
                <a:latin typeface="UCF Sans Serif Alt"/>
              </a:rPr>
              <a:t>If you would like to learn more about Open Educational Resources and Practices (OER/P), please visit </a:t>
            </a:r>
            <a:r>
              <a:rPr lang="en-US" sz="1400" b="0" i="1" dirty="0">
                <a:solidFill>
                  <a:srgbClr val="333333"/>
                </a:solidFill>
                <a:effectLst/>
                <a:latin typeface="UCF Sans Serif Alt"/>
                <a:hlinkClick r:id="rId2"/>
              </a:rPr>
              <a:t>https://cdl.ucf.edu/teach/oer-practices/</a:t>
            </a:r>
            <a:r>
              <a:rPr lang="en-US" sz="1400" b="0" i="1" dirty="0">
                <a:solidFill>
                  <a:srgbClr val="333333"/>
                </a:solidFill>
                <a:effectLst/>
                <a:latin typeface="UCF Sans Serif Alt"/>
              </a:rPr>
              <a:t> or </a:t>
            </a:r>
          </a:p>
          <a:p>
            <a:pPr algn="ctr"/>
            <a:r>
              <a:rPr lang="en-US" sz="1400" b="0" i="1" dirty="0">
                <a:solidFill>
                  <a:srgbClr val="333333"/>
                </a:solidFill>
                <a:effectLst/>
                <a:latin typeface="UCF Sans Serif Alt"/>
              </a:rPr>
              <a:t>contact James R. Paradiso at </a:t>
            </a:r>
            <a:r>
              <a:rPr lang="en-US" sz="1400" b="0" i="1" u="none" strike="noStrike" dirty="0">
                <a:solidFill>
                  <a:srgbClr val="3366FF"/>
                </a:solidFill>
                <a:effectLst/>
                <a:latin typeface="UCF Sans Serif Alt"/>
                <a:hlinkClick r:id="rId3"/>
              </a:rPr>
              <a:t>james.paradiso@ucf.edu</a:t>
            </a:r>
            <a:r>
              <a:rPr lang="en-US" sz="1400" b="0" i="1" dirty="0">
                <a:solidFill>
                  <a:srgbClr val="333333"/>
                </a:solidFill>
                <a:effectLst/>
                <a:latin typeface="UCF Sans Serif Alt"/>
              </a:rPr>
              <a:t>.  </a:t>
            </a:r>
            <a:endParaRPr lang="en-US" sz="1400" dirty="0"/>
          </a:p>
        </p:txBody>
      </p:sp>
      <p:pic>
        <p:nvPicPr>
          <p:cNvPr id="2054" name="Picture 6">
            <a:hlinkClick r:id="rId4"/>
            <a:extLst>
              <a:ext uri="{FF2B5EF4-FFF2-40B4-BE49-F238E27FC236}">
                <a16:creationId xmlns:a16="http://schemas.microsoft.com/office/drawing/2014/main" id="{7296B120-60F2-449E-BB50-63F2C5A61A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338" y="5066760"/>
            <a:ext cx="2381250"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hlinkClick r:id="rId6"/>
            <a:extLst>
              <a:ext uri="{FF2B5EF4-FFF2-40B4-BE49-F238E27FC236}">
                <a16:creationId xmlns:a16="http://schemas.microsoft.com/office/drawing/2014/main" id="{AEBB5A81-04E3-47FA-8907-93B625573A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5022" y="5066760"/>
            <a:ext cx="2381250"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essbooks Logo">
            <a:hlinkClick r:id="rId8"/>
            <a:extLst>
              <a:ext uri="{FF2B5EF4-FFF2-40B4-BE49-F238E27FC236}">
                <a16:creationId xmlns:a16="http://schemas.microsoft.com/office/drawing/2014/main" id="{75DC98FD-2FD6-45D5-996B-5E8E964DC7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1442" y="4867509"/>
            <a:ext cx="3810000"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2372F76-86DF-4BA7-988D-62432A33303D}"/>
              </a:ext>
            </a:extLst>
          </p:cNvPr>
          <p:cNvSpPr txBox="1"/>
          <p:nvPr/>
        </p:nvSpPr>
        <p:spPr>
          <a:xfrm>
            <a:off x="627397" y="4030026"/>
            <a:ext cx="10354236"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UCF Sans Serif Alt"/>
              </a:rPr>
              <a:t>Create Open and/or Free Educational Resources for Your Course(s)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33333"/>
                </a:solidFill>
                <a:effectLst/>
                <a:latin typeface="UCF Sans Serif Alt"/>
              </a:rPr>
              <a:t>Use the following tools to kickstart your content authoring experience:</a:t>
            </a:r>
            <a:endParaRPr kumimoji="0" lang="en-US" altLang="en-US" sz="1100" b="0" i="0" u="none" strike="noStrike" cap="none" normalizeH="0" baseline="0" dirty="0">
              <a:ln>
                <a:noFill/>
              </a:ln>
              <a:solidFill>
                <a:schemeClr val="tx1"/>
              </a:solidFill>
              <a:effectLst/>
            </a:endParaRPr>
          </a:p>
          <a:p>
            <a:endParaRPr lang="en-US" dirty="0"/>
          </a:p>
        </p:txBody>
      </p:sp>
      <p:sp>
        <p:nvSpPr>
          <p:cNvPr id="9" name="TextBox 8">
            <a:extLst>
              <a:ext uri="{FF2B5EF4-FFF2-40B4-BE49-F238E27FC236}">
                <a16:creationId xmlns:a16="http://schemas.microsoft.com/office/drawing/2014/main" id="{2D750E91-2C85-4BF4-801D-24EB2FA2A108}"/>
              </a:ext>
            </a:extLst>
          </p:cNvPr>
          <p:cNvSpPr txBox="1"/>
          <p:nvPr/>
        </p:nvSpPr>
        <p:spPr>
          <a:xfrm>
            <a:off x="835541" y="2761944"/>
            <a:ext cx="2498956" cy="11079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Montserrat"/>
              </a:rPr>
              <a:t>OpenStax publishes high-quality, peer-reviewed, openly licensed college textbooks that are free online and low cost in print. </a:t>
            </a:r>
          </a:p>
          <a:p>
            <a:endParaRPr lang="en-US" dirty="0"/>
          </a:p>
        </p:txBody>
      </p:sp>
      <p:sp>
        <p:nvSpPr>
          <p:cNvPr id="10" name="TextBox 9">
            <a:extLst>
              <a:ext uri="{FF2B5EF4-FFF2-40B4-BE49-F238E27FC236}">
                <a16:creationId xmlns:a16="http://schemas.microsoft.com/office/drawing/2014/main" id="{DC45E780-5DE0-4EAB-8E95-0BB5FAADF8E9}"/>
              </a:ext>
            </a:extLst>
          </p:cNvPr>
          <p:cNvSpPr txBox="1"/>
          <p:nvPr/>
        </p:nvSpPr>
        <p:spPr>
          <a:xfrm>
            <a:off x="4613890" y="2744107"/>
            <a:ext cx="2976283" cy="830997"/>
          </a:xfrm>
          <a:prstGeom prst="rect">
            <a:avLst/>
          </a:prstGeom>
          <a:noFill/>
        </p:spPr>
        <p:txBody>
          <a:bodyPr wrap="square" rtlCol="0">
            <a:spAutoFit/>
          </a:bodyPr>
          <a:lstStyle/>
          <a:p>
            <a:pPr algn="ctr"/>
            <a:r>
              <a:rPr kumimoji="0" lang="en-US" altLang="en-US" sz="1200" b="0" i="0" u="none" strike="noStrike" cap="none" normalizeH="0" baseline="0" dirty="0">
                <a:ln>
                  <a:noFill/>
                </a:ln>
                <a:solidFill>
                  <a:srgbClr val="333333"/>
                </a:solidFill>
                <a:effectLst/>
                <a:latin typeface="Montserrat"/>
              </a:rPr>
              <a:t>MERLOT is a curated collection of free and open online teaching, learning and instructor development services contributed and used by an international education community. </a:t>
            </a:r>
            <a:endParaRPr lang="en-US" sz="1200" dirty="0"/>
          </a:p>
        </p:txBody>
      </p:sp>
      <p:sp>
        <p:nvSpPr>
          <p:cNvPr id="11" name="TextBox 10">
            <a:extLst>
              <a:ext uri="{FF2B5EF4-FFF2-40B4-BE49-F238E27FC236}">
                <a16:creationId xmlns:a16="http://schemas.microsoft.com/office/drawing/2014/main" id="{57964D8F-1E09-43F0-B6A5-99444603D72F}"/>
              </a:ext>
            </a:extLst>
          </p:cNvPr>
          <p:cNvSpPr txBox="1"/>
          <p:nvPr/>
        </p:nvSpPr>
        <p:spPr>
          <a:xfrm>
            <a:off x="8695765" y="2761944"/>
            <a:ext cx="3290047" cy="1107996"/>
          </a:xfrm>
          <a:prstGeom prst="rect">
            <a:avLst/>
          </a:prstGeom>
          <a:noFill/>
        </p:spPr>
        <p:txBody>
          <a:bodyPr wrap="square" rtlCol="0">
            <a:spAutoFit/>
          </a:bodyPr>
          <a:lstStyle/>
          <a:p>
            <a:pPr algn="ctr"/>
            <a:r>
              <a:rPr kumimoji="0" lang="en-US" altLang="en-US" sz="1200" b="0" i="0" u="none" strike="noStrike" cap="none" normalizeH="0" baseline="0" dirty="0">
                <a:ln>
                  <a:noFill/>
                </a:ln>
                <a:solidFill>
                  <a:srgbClr val="333333"/>
                </a:solidFill>
                <a:effectLst/>
                <a:latin typeface="Montserrat"/>
              </a:rPr>
              <a:t>OER Commons is digital library and collaboration platform for open license learning materials. Search, browse and evaluate resources in their growing collection of 50,000 OER.</a:t>
            </a:r>
          </a:p>
          <a:p>
            <a:endParaRPr lang="en-US" dirty="0"/>
          </a:p>
        </p:txBody>
      </p:sp>
      <p:pic>
        <p:nvPicPr>
          <p:cNvPr id="2058" name="Picture 10" descr="MERLOT">
            <a:extLst>
              <a:ext uri="{FF2B5EF4-FFF2-40B4-BE49-F238E27FC236}">
                <a16:creationId xmlns:a16="http://schemas.microsoft.com/office/drawing/2014/main" id="{9984FCCC-CABA-4A2E-81FA-C9AB12E3CD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7884" y="1499543"/>
            <a:ext cx="3376231" cy="102072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OER: OpenStax Making Diversity Updates to Free, Openly Licensed Textbooks |  LJ INFOdocket">
            <a:extLst>
              <a:ext uri="{FF2B5EF4-FFF2-40B4-BE49-F238E27FC236}">
                <a16:creationId xmlns:a16="http://schemas.microsoft.com/office/drawing/2014/main" id="{5EDAFABA-0152-44F9-ABC8-1A059E85FF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720" y="1568537"/>
            <a:ext cx="3049868" cy="83817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OER Commons Review for Teachers | Common Sense Education">
            <a:extLst>
              <a:ext uri="{FF2B5EF4-FFF2-40B4-BE49-F238E27FC236}">
                <a16:creationId xmlns:a16="http://schemas.microsoft.com/office/drawing/2014/main" id="{82FC202B-C3E6-4B50-AF61-6F7341125F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45499" y="1004569"/>
            <a:ext cx="1963293" cy="19632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293085-A320-407E-84CD-FA91779D858D}"/>
              </a:ext>
            </a:extLst>
          </p:cNvPr>
          <p:cNvSpPr txBox="1"/>
          <p:nvPr/>
        </p:nvSpPr>
        <p:spPr>
          <a:xfrm>
            <a:off x="9422339" y="6391297"/>
            <a:ext cx="2349661" cy="369332"/>
          </a:xfrm>
          <a:prstGeom prst="rect">
            <a:avLst/>
          </a:prstGeom>
          <a:solidFill>
            <a:srgbClr val="F7F7F7"/>
          </a:solidFill>
        </p:spPr>
        <p:txBody>
          <a:bodyPr wrap="square" rtlCol="0">
            <a:spAutoFit/>
          </a:bodyPr>
          <a:lstStyle/>
          <a:p>
            <a:r>
              <a:rPr lang="en-US" dirty="0"/>
              <a:t>UCF Campus Store</a:t>
            </a:r>
          </a:p>
        </p:txBody>
      </p:sp>
    </p:spTree>
    <p:extLst>
      <p:ext uri="{BB962C8B-B14F-4D97-AF65-F5344CB8AC3E}">
        <p14:creationId xmlns:p14="http://schemas.microsoft.com/office/powerpoint/2010/main" val="221017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59015-C7E8-4474-A140-4FF1F64B48BC}"/>
              </a:ext>
            </a:extLst>
          </p:cNvPr>
          <p:cNvSpPr>
            <a:spLocks noGrp="1"/>
          </p:cNvSpPr>
          <p:nvPr>
            <p:ph type="title"/>
          </p:nvPr>
        </p:nvSpPr>
        <p:spPr/>
        <p:txBody>
          <a:bodyPr/>
          <a:lstStyle/>
          <a:p>
            <a:r>
              <a:rPr lang="en-US" dirty="0"/>
              <a:t>OER Adopted Materials</a:t>
            </a:r>
          </a:p>
        </p:txBody>
      </p:sp>
      <p:sp>
        <p:nvSpPr>
          <p:cNvPr id="3" name="Content Placeholder 2">
            <a:extLst>
              <a:ext uri="{FF2B5EF4-FFF2-40B4-BE49-F238E27FC236}">
                <a16:creationId xmlns:a16="http://schemas.microsoft.com/office/drawing/2014/main" id="{F452D4FB-BEFB-47D0-8641-BDD3951D0B84}"/>
              </a:ext>
            </a:extLst>
          </p:cNvPr>
          <p:cNvSpPr>
            <a:spLocks noGrp="1"/>
          </p:cNvSpPr>
          <p:nvPr>
            <p:ph idx="1"/>
          </p:nvPr>
        </p:nvSpPr>
        <p:spPr>
          <a:xfrm>
            <a:off x="162233" y="1032387"/>
            <a:ext cx="4505460" cy="5728241"/>
          </a:xfrm>
        </p:spPr>
        <p:txBody>
          <a:bodyPr/>
          <a:lstStyle/>
          <a:p>
            <a:r>
              <a:rPr lang="en-US" sz="1600" dirty="0"/>
              <a:t>If the OER product has an ISBN, please adopt the OER ISBN.</a:t>
            </a:r>
          </a:p>
          <a:p>
            <a:pPr lvl="1"/>
            <a:r>
              <a:rPr lang="en-US" sz="1400" dirty="0"/>
              <a:t>Add this note for bookstore: </a:t>
            </a:r>
            <a:br>
              <a:rPr lang="en-US" sz="1400" dirty="0"/>
            </a:br>
            <a:r>
              <a:rPr lang="en-US" sz="1400" b="1" dirty="0"/>
              <a:t>“The digital copy is available for free ($0). Go to class first.”</a:t>
            </a:r>
          </a:p>
          <a:p>
            <a:pPr lvl="1"/>
            <a:endParaRPr lang="en-US" dirty="0"/>
          </a:p>
          <a:p>
            <a:pPr lvl="1"/>
            <a:endParaRPr lang="en-US" dirty="0"/>
          </a:p>
          <a:p>
            <a:pPr lvl="1"/>
            <a:endParaRPr lang="en-US" dirty="0"/>
          </a:p>
          <a:p>
            <a:pPr lvl="1"/>
            <a:endParaRPr lang="en-US" dirty="0"/>
          </a:p>
          <a:p>
            <a:r>
              <a:rPr lang="en-US" sz="1600" dirty="0"/>
              <a:t>To adopt OER that does not have an ISBN, please select “I’m not using any materials for this class” and move the toggle to “Yes” when prompted “Are you using Open Educational Resources (OER)?”</a:t>
            </a:r>
          </a:p>
          <a:p>
            <a:endParaRPr lang="en-US" sz="1600" dirty="0"/>
          </a:p>
          <a:p>
            <a:endParaRPr lang="en-US" sz="1600" dirty="0"/>
          </a:p>
          <a:p>
            <a:endParaRPr lang="en-US" sz="1600" dirty="0"/>
          </a:p>
          <a:p>
            <a:endParaRPr lang="en-US" sz="1600" dirty="0"/>
          </a:p>
          <a:p>
            <a:endParaRPr lang="en-US" dirty="0"/>
          </a:p>
        </p:txBody>
      </p:sp>
      <p:sp>
        <p:nvSpPr>
          <p:cNvPr id="4" name="Slide Number Placeholder 3">
            <a:extLst>
              <a:ext uri="{FF2B5EF4-FFF2-40B4-BE49-F238E27FC236}">
                <a16:creationId xmlns:a16="http://schemas.microsoft.com/office/drawing/2014/main" id="{F92ECA8E-556C-4A4A-81F5-BC93083CE275}"/>
              </a:ext>
            </a:extLst>
          </p:cNvPr>
          <p:cNvSpPr>
            <a:spLocks noGrp="1"/>
          </p:cNvSpPr>
          <p:nvPr>
            <p:ph type="sldNum" sz="quarter" idx="11"/>
          </p:nvPr>
        </p:nvSpPr>
        <p:spPr/>
        <p:txBody>
          <a:bodyPr/>
          <a:lstStyle/>
          <a:p>
            <a:fld id="{4B73C415-D670-4716-A5EC-CC4D52CA2BAC}" type="slidenum">
              <a:rPr lang="en-US" noProof="0" smtClean="0"/>
              <a:pPr/>
              <a:t>9</a:t>
            </a:fld>
            <a:endParaRPr lang="en-US" noProof="0" dirty="0"/>
          </a:p>
        </p:txBody>
      </p:sp>
      <p:pic>
        <p:nvPicPr>
          <p:cNvPr id="8" name="Picture Placeholder 7">
            <a:extLst>
              <a:ext uri="{FF2B5EF4-FFF2-40B4-BE49-F238E27FC236}">
                <a16:creationId xmlns:a16="http://schemas.microsoft.com/office/drawing/2014/main" id="{7EE12331-DD9C-4993-AE48-1D13999CAD7C}"/>
              </a:ext>
            </a:extLst>
          </p:cNvPr>
          <p:cNvPicPr>
            <a:picLocks noGrp="1" noChangeAspect="1"/>
          </p:cNvPicPr>
          <p:nvPr>
            <p:ph type="pic" sz="quarter" idx="13"/>
          </p:nvPr>
        </p:nvPicPr>
        <p:blipFill>
          <a:blip r:embed="rId2"/>
          <a:srcRect l="11070" r="11070"/>
          <a:stretch>
            <a:fillRect/>
          </a:stretch>
        </p:blipFill>
        <p:spPr>
          <a:prstGeom prst="rect">
            <a:avLst/>
          </a:prstGeom>
        </p:spPr>
      </p:pic>
      <p:sp>
        <p:nvSpPr>
          <p:cNvPr id="13" name="TextBox 12">
            <a:extLst>
              <a:ext uri="{FF2B5EF4-FFF2-40B4-BE49-F238E27FC236}">
                <a16:creationId xmlns:a16="http://schemas.microsoft.com/office/drawing/2014/main" id="{225F19DA-3B20-47D1-BAD3-563C58E31813}"/>
              </a:ext>
            </a:extLst>
          </p:cNvPr>
          <p:cNvSpPr txBox="1"/>
          <p:nvPr/>
        </p:nvSpPr>
        <p:spPr>
          <a:xfrm>
            <a:off x="9422339" y="6391297"/>
            <a:ext cx="2349661" cy="369332"/>
          </a:xfrm>
          <a:prstGeom prst="rect">
            <a:avLst/>
          </a:prstGeom>
          <a:solidFill>
            <a:srgbClr val="F7F7F7"/>
          </a:solidFill>
        </p:spPr>
        <p:txBody>
          <a:bodyPr wrap="square" rtlCol="0">
            <a:spAutoFit/>
          </a:bodyPr>
          <a:lstStyle/>
          <a:p>
            <a:r>
              <a:rPr lang="en-US" dirty="0"/>
              <a:t>UCF Campus Store</a:t>
            </a:r>
          </a:p>
        </p:txBody>
      </p:sp>
      <p:pic>
        <p:nvPicPr>
          <p:cNvPr id="6" name="Picture 5">
            <a:extLst>
              <a:ext uri="{FF2B5EF4-FFF2-40B4-BE49-F238E27FC236}">
                <a16:creationId xmlns:a16="http://schemas.microsoft.com/office/drawing/2014/main" id="{625478DC-DB9C-4C61-97C1-114413612C3E}"/>
              </a:ext>
            </a:extLst>
          </p:cNvPr>
          <p:cNvPicPr>
            <a:picLocks noChangeAspect="1"/>
          </p:cNvPicPr>
          <p:nvPr/>
        </p:nvPicPr>
        <p:blipFill>
          <a:blip r:embed="rId3"/>
          <a:stretch>
            <a:fillRect/>
          </a:stretch>
        </p:blipFill>
        <p:spPr>
          <a:xfrm>
            <a:off x="521215" y="2307543"/>
            <a:ext cx="3920560" cy="1517636"/>
          </a:xfrm>
          <a:prstGeom prst="rect">
            <a:avLst/>
          </a:prstGeom>
          <a:ln>
            <a:solidFill>
              <a:schemeClr val="tx1"/>
            </a:solidFill>
          </a:ln>
        </p:spPr>
      </p:pic>
      <p:pic>
        <p:nvPicPr>
          <p:cNvPr id="7" name="Picture 6" descr="Graphical user interface, text, application&#10;&#10;Description automatically generated">
            <a:extLst>
              <a:ext uri="{FF2B5EF4-FFF2-40B4-BE49-F238E27FC236}">
                <a16:creationId xmlns:a16="http://schemas.microsoft.com/office/drawing/2014/main" id="{E6B9553A-E0EA-4758-BED6-811B8CE58665}"/>
              </a:ext>
            </a:extLst>
          </p:cNvPr>
          <p:cNvPicPr>
            <a:picLocks noChangeAspect="1"/>
          </p:cNvPicPr>
          <p:nvPr/>
        </p:nvPicPr>
        <p:blipFill>
          <a:blip r:embed="rId4"/>
          <a:stretch>
            <a:fillRect/>
          </a:stretch>
        </p:blipFill>
        <p:spPr>
          <a:xfrm>
            <a:off x="521215" y="5244290"/>
            <a:ext cx="3914775" cy="1495425"/>
          </a:xfrm>
          <a:prstGeom prst="rect">
            <a:avLst/>
          </a:prstGeom>
        </p:spPr>
      </p:pic>
    </p:spTree>
    <p:extLst>
      <p:ext uri="{BB962C8B-B14F-4D97-AF65-F5344CB8AC3E}">
        <p14:creationId xmlns:p14="http://schemas.microsoft.com/office/powerpoint/2010/main" val="2325422972"/>
      </p:ext>
    </p:extLst>
  </p:cSld>
  <p:clrMapOvr>
    <a:masterClrMapping/>
  </p:clrMapOvr>
</p:sld>
</file>

<file path=ppt/theme/theme1.xml><?xml version="1.0" encoding="utf-8"?>
<a:theme xmlns:a="http://schemas.openxmlformats.org/drawingml/2006/main" name="Office Theme">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C0BFDF-D948-4F4A-854E-477525F57792}">
  <ds:schemaRefs>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elements/1.1/"/>
    <ds:schemaRef ds:uri="http://purl.org/dc/dcmitype/"/>
    <ds:schemaRef ds:uri="http://schemas.microsoft.com/office/2006/metadata/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56E3E58C-5E8A-4781-9921-C2B23BC09EB2}">
  <ds:schemaRefs>
    <ds:schemaRef ds:uri="http://schemas.microsoft.com/sharepoint/v3/contenttype/forms"/>
  </ds:schemaRefs>
</ds:datastoreItem>
</file>

<file path=customXml/itemProps3.xml><?xml version="1.0" encoding="utf-8"?>
<ds:datastoreItem xmlns:ds="http://schemas.openxmlformats.org/officeDocument/2006/customXml" ds:itemID="{513094F6-5ADD-4195-AF81-00AF033C9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8063</TotalTime>
  <Words>1816</Words>
  <Application>Microsoft Office PowerPoint</Application>
  <PresentationFormat>Widescreen</PresentationFormat>
  <Paragraphs>173</Paragraphs>
  <Slides>18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 Black</vt:lpstr>
      <vt:lpstr>Calibri</vt:lpstr>
      <vt:lpstr>Courier New</vt:lpstr>
      <vt:lpstr>Droid Sans</vt:lpstr>
      <vt:lpstr>Montserrat</vt:lpstr>
      <vt:lpstr>Tahoma</vt:lpstr>
      <vt:lpstr>Times New Roman</vt:lpstr>
      <vt:lpstr>UCF Sans Serif Alt</vt:lpstr>
      <vt:lpstr>Office Theme</vt:lpstr>
      <vt:lpstr>UCF COURSE MATERIALS ADOPTION PROCESS  </vt:lpstr>
      <vt:lpstr>PowerPoint Presentation</vt:lpstr>
      <vt:lpstr>Adopting Course Materials</vt:lpstr>
      <vt:lpstr>Adoptions &amp; Insights Portal</vt:lpstr>
      <vt:lpstr>On Click Re-Adopt</vt:lpstr>
      <vt:lpstr>Guided Adoptions</vt:lpstr>
      <vt:lpstr>What are Open Educational Resources (OER)?</vt:lpstr>
      <vt:lpstr>PowerPoint Presentation</vt:lpstr>
      <vt:lpstr>OER Adopted Materials</vt:lpstr>
      <vt:lpstr>UCF Library Sourced Materials</vt:lpstr>
      <vt:lpstr>UCF Library Sourced Materials</vt:lpstr>
      <vt:lpstr>UCF Library Sourced Materials</vt:lpstr>
      <vt:lpstr>No Materials Required</vt:lpstr>
      <vt:lpstr>Confirming Materials</vt:lpstr>
      <vt:lpstr>UCF FIRST DAY ADOPTION PROCESS  </vt:lpstr>
      <vt:lpstr>PowerPoint Presentation</vt:lpstr>
      <vt:lpstr>First Day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UCF FIRST DAY ADOPTION PROCESS</dc:title>
  <dc:creator>BNCB</dc:creator>
  <cp:lastModifiedBy>Melissa Yopack</cp:lastModifiedBy>
  <cp:revision>30</cp:revision>
  <cp:lastPrinted>2021-08-04T18:01:48Z</cp:lastPrinted>
  <dcterms:created xsi:type="dcterms:W3CDTF">2021-04-20T17:56:23Z</dcterms:created>
  <dcterms:modified xsi:type="dcterms:W3CDTF">2021-08-27T16:13:40Z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